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19"/>
  </p:handoutMasterIdLst>
  <p:sldIdLst>
    <p:sldId id="256" r:id="rId2"/>
    <p:sldId id="267" r:id="rId3"/>
    <p:sldId id="262" r:id="rId4"/>
    <p:sldId id="259" r:id="rId5"/>
    <p:sldId id="261" r:id="rId6"/>
    <p:sldId id="271" r:id="rId7"/>
    <p:sldId id="274" r:id="rId8"/>
    <p:sldId id="263" r:id="rId9"/>
    <p:sldId id="269" r:id="rId10"/>
    <p:sldId id="270" r:id="rId11"/>
    <p:sldId id="258" r:id="rId12"/>
    <p:sldId id="260" r:id="rId13"/>
    <p:sldId id="275" r:id="rId14"/>
    <p:sldId id="266" r:id="rId15"/>
    <p:sldId id="273" r:id="rId16"/>
    <p:sldId id="264" r:id="rId17"/>
    <p:sldId id="272" r:id="rId18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5046"/>
  </p:normalViewPr>
  <p:slideViewPr>
    <p:cSldViewPr snapToGrid="0">
      <p:cViewPr varScale="1">
        <p:scale>
          <a:sx n="73" d="100"/>
          <a:sy n="73" d="100"/>
        </p:scale>
        <p:origin x="5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92960F-F410-4FD0-A345-1F0C6A471BDE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017D94-55E6-4CF8-B375-DD0E9B2A8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5710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4EA4D-9D4F-2225-0F2C-220486826FA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SassoonPrimaryInfant" pitchFamily="2" charset="0"/>
              </a:rPr>
              <a:t>Year 1 </a:t>
            </a:r>
            <a:r>
              <a:rPr lang="en-GB" dirty="0" smtClean="0">
                <a:latin typeface="SassoonPrimaryInfant" pitchFamily="2" charset="0"/>
              </a:rPr>
              <a:t>Parents’ </a:t>
            </a:r>
            <a:r>
              <a:rPr lang="en-GB" dirty="0">
                <a:latin typeface="SassoonPrimaryInfant" pitchFamily="2" charset="0"/>
              </a:rPr>
              <a:t>Meeting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A270DF-DACC-80F3-A96D-DA720AA95A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SassoonPrimaryInfant" pitchFamily="2" charset="0"/>
              </a:rPr>
              <a:t>       Y1C- Mrs </a:t>
            </a:r>
            <a:r>
              <a:rPr lang="en-GB" dirty="0">
                <a:latin typeface="SassoonPrimaryInfant" pitchFamily="2" charset="0"/>
              </a:rPr>
              <a:t>Clifford </a:t>
            </a:r>
            <a:r>
              <a:rPr lang="en-GB" sz="1600" dirty="0" smtClean="0">
                <a:latin typeface="SassoonPrimaryInfant" pitchFamily="2" charset="0"/>
              </a:rPr>
              <a:t>(Mrs Brown- Fridays)</a:t>
            </a:r>
          </a:p>
          <a:p>
            <a:pPr algn="l"/>
            <a:r>
              <a:rPr lang="en-GB" sz="1600" dirty="0">
                <a:latin typeface="SassoonPrimaryInfant" pitchFamily="2" charset="0"/>
              </a:rPr>
              <a:t> </a:t>
            </a:r>
            <a:r>
              <a:rPr lang="en-GB" sz="1600" dirty="0" smtClean="0">
                <a:latin typeface="SassoonPrimaryInfant" pitchFamily="2" charset="0"/>
              </a:rPr>
              <a:t>                            </a:t>
            </a:r>
            <a:r>
              <a:rPr lang="en-GB" dirty="0" smtClean="0">
                <a:latin typeface="SassoonPrimaryInfant" pitchFamily="2" charset="0"/>
              </a:rPr>
              <a:t>Y1P- Miss Power</a:t>
            </a:r>
          </a:p>
          <a:p>
            <a:pPr algn="l"/>
            <a:endParaRPr lang="en-GB" dirty="0" smtClean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58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A typical Year 1 day 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4742" y="2460811"/>
            <a:ext cx="10394576" cy="368598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u="sng" dirty="0" smtClean="0">
                <a:latin typeface="SassoonPrimaryInfant" pitchFamily="2" charset="0"/>
              </a:rPr>
              <a:t>Morning</a:t>
            </a:r>
            <a:endParaRPr lang="en-GB" u="sng" dirty="0">
              <a:latin typeface="SassoonPrimaryInfant" pitchFamily="2" charset="0"/>
            </a:endParaRPr>
          </a:p>
          <a:p>
            <a:r>
              <a:rPr lang="en-GB" dirty="0" smtClean="0">
                <a:latin typeface="SassoonPrimaryInfant" pitchFamily="2" charset="0"/>
              </a:rPr>
              <a:t>Phonics, handwriting, writing lesson </a:t>
            </a:r>
          </a:p>
          <a:p>
            <a:pPr marL="0" indent="0">
              <a:buNone/>
            </a:pPr>
            <a:r>
              <a:rPr lang="en-GB" b="1" dirty="0" smtClean="0">
                <a:latin typeface="SassoonPrimaryInfant" pitchFamily="2" charset="0"/>
              </a:rPr>
              <a:t>PLAYTIME</a:t>
            </a:r>
            <a:r>
              <a:rPr lang="en-GB" dirty="0" smtClean="0">
                <a:latin typeface="SassoonPrimaryInfant" pitchFamily="2" charset="0"/>
              </a:rPr>
              <a:t> </a:t>
            </a:r>
            <a:r>
              <a:rPr lang="en-GB" sz="1500" dirty="0" smtClean="0">
                <a:latin typeface="SassoonPrimaryInfant" pitchFamily="2" charset="0"/>
              </a:rPr>
              <a:t>(15 </a:t>
            </a:r>
            <a:r>
              <a:rPr lang="en-GB" sz="1500" dirty="0" err="1" smtClean="0">
                <a:latin typeface="SassoonPrimaryInfant" pitchFamily="2" charset="0"/>
              </a:rPr>
              <a:t>mins</a:t>
            </a:r>
            <a:r>
              <a:rPr lang="en-GB" sz="1500" dirty="0" smtClean="0">
                <a:latin typeface="SassoonPrimaryInfant" pitchFamily="2" charset="0"/>
              </a:rPr>
              <a:t>)</a:t>
            </a:r>
          </a:p>
          <a:p>
            <a:r>
              <a:rPr lang="en-GB" dirty="0" smtClean="0">
                <a:latin typeface="SassoonPrimaryInfant" pitchFamily="2" charset="0"/>
              </a:rPr>
              <a:t>Maths </a:t>
            </a:r>
          </a:p>
          <a:p>
            <a:pPr marL="0" indent="0">
              <a:buNone/>
            </a:pPr>
            <a:r>
              <a:rPr lang="en-GB" b="1" dirty="0" smtClean="0">
                <a:latin typeface="SassoonPrimaryInfant" pitchFamily="2" charset="0"/>
              </a:rPr>
              <a:t>LUNCHTIME</a:t>
            </a:r>
            <a:r>
              <a:rPr lang="en-GB" dirty="0" smtClean="0">
                <a:latin typeface="SassoonPrimaryInfant" pitchFamily="2" charset="0"/>
              </a:rPr>
              <a:t> </a:t>
            </a:r>
            <a:r>
              <a:rPr lang="en-GB" sz="1500" dirty="0" smtClean="0">
                <a:latin typeface="SassoonPrimaryInfant" pitchFamily="2" charset="0"/>
              </a:rPr>
              <a:t>(1 hour)</a:t>
            </a:r>
            <a:endParaRPr lang="en-GB" sz="1500" b="1" dirty="0" smtClean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u="sng" dirty="0" smtClean="0">
                <a:latin typeface="SassoonPrimaryInfant" pitchFamily="2" charset="0"/>
              </a:rPr>
              <a:t>Afternoon</a:t>
            </a:r>
            <a:r>
              <a:rPr lang="en-GB" dirty="0" smtClean="0">
                <a:latin typeface="SassoonPrimaryInfant" pitchFamily="2" charset="0"/>
              </a:rPr>
              <a:t> </a:t>
            </a:r>
          </a:p>
          <a:p>
            <a:r>
              <a:rPr lang="en-GB" dirty="0" smtClean="0">
                <a:latin typeface="SassoonPrimaryInfant" pitchFamily="2" charset="0"/>
              </a:rPr>
              <a:t>Phonics, Reading Groups, Wider Curriculum (Religion, PE, Music, Geography, History, Art, Science)</a:t>
            </a:r>
          </a:p>
          <a:p>
            <a:r>
              <a:rPr lang="en-GB" dirty="0" smtClean="0">
                <a:latin typeface="SassoonPrimaryInfant" pitchFamily="2" charset="0"/>
              </a:rPr>
              <a:t>Choosing time </a:t>
            </a:r>
            <a:endParaRPr lang="en-GB" dirty="0">
              <a:latin typeface="SassoonPrimaryInfant" pitchFamily="2" charset="0"/>
            </a:endParaRPr>
          </a:p>
          <a:p>
            <a:pPr marL="0" indent="0" algn="ctr">
              <a:buNone/>
            </a:pPr>
            <a:endParaRPr lang="en-GB" b="1" dirty="0" smtClean="0">
              <a:latin typeface="SassoonPrimaryInfant" pitchFamily="2" charset="0"/>
            </a:endParaRPr>
          </a:p>
          <a:p>
            <a:pPr marL="0" indent="0" algn="ctr">
              <a:buNone/>
            </a:pPr>
            <a:r>
              <a:rPr lang="en-GB" b="1" dirty="0" smtClean="0">
                <a:latin typeface="SassoonPrimaryInfant" pitchFamily="2" charset="0"/>
              </a:rPr>
              <a:t>7pm bedtime </a:t>
            </a:r>
            <a:endParaRPr lang="en-GB" b="1" dirty="0">
              <a:latin typeface="SassoonPrimaryInfant" pitchFamily="2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944850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481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34E9EA-56CD-CFFE-F3DD-F1514D682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Infant" pitchFamily="2" charset="0"/>
              </a:rPr>
              <a:t>Drop off &amp; Pick 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27FD30-2D8F-FEDA-C869-5CE83454F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2149" y="2556932"/>
            <a:ext cx="10528662" cy="3660988"/>
          </a:xfrm>
        </p:spPr>
        <p:txBody>
          <a:bodyPr>
            <a:normAutofit/>
          </a:bodyPr>
          <a:lstStyle/>
          <a:p>
            <a:r>
              <a:rPr lang="en-GB" dirty="0">
                <a:latin typeface="SassoonPrimaryInfant" pitchFamily="2" charset="0"/>
              </a:rPr>
              <a:t>Classroom doors open at </a:t>
            </a:r>
            <a:r>
              <a:rPr lang="en-GB" dirty="0" smtClean="0">
                <a:latin typeface="SassoonPrimaryInfant" pitchFamily="2" charset="0"/>
              </a:rPr>
              <a:t>8:40am</a:t>
            </a:r>
          </a:p>
          <a:p>
            <a:pPr marL="0" indent="0">
              <a:buNone/>
            </a:pPr>
            <a:endParaRPr lang="en-GB" dirty="0" smtClean="0">
              <a:latin typeface="SassoonPrimaryInfant" pitchFamily="2" charset="0"/>
            </a:endParaRPr>
          </a:p>
          <a:p>
            <a:r>
              <a:rPr lang="en-GB" dirty="0" smtClean="0">
                <a:latin typeface="SassoonPrimaryInfant" pitchFamily="2" charset="0"/>
              </a:rPr>
              <a:t>The school day begins at 8:45am</a:t>
            </a:r>
            <a:endParaRPr lang="en-GB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We politely ask all </a:t>
            </a:r>
            <a:r>
              <a:rPr lang="en-GB" dirty="0" smtClean="0">
                <a:latin typeface="SassoonPrimaryInfant" pitchFamily="2" charset="0"/>
              </a:rPr>
              <a:t>parents to remain on the playground </a:t>
            </a:r>
            <a:r>
              <a:rPr lang="en-GB" dirty="0">
                <a:latin typeface="SassoonPrimaryInfant" pitchFamily="2" charset="0"/>
              </a:rPr>
              <a:t>at </a:t>
            </a:r>
            <a:r>
              <a:rPr lang="en-GB" dirty="0" err="1" smtClean="0">
                <a:latin typeface="SassoonPrimaryInfant" pitchFamily="2" charset="0"/>
              </a:rPr>
              <a:t>hometime</a:t>
            </a:r>
            <a:r>
              <a:rPr lang="en-GB" dirty="0">
                <a:latin typeface="SassoonPrimaryInfant" pitchFamily="2" charset="0"/>
              </a:rPr>
              <a:t>. </a:t>
            </a:r>
          </a:p>
          <a:p>
            <a:endParaRPr lang="en-GB" dirty="0" smtClean="0">
              <a:latin typeface="SassoonPrimaryInfant" pitchFamily="2" charset="0"/>
            </a:endParaRPr>
          </a:p>
          <a:p>
            <a:r>
              <a:rPr lang="en-GB" dirty="0" smtClean="0">
                <a:latin typeface="SassoonPrimaryInfant" pitchFamily="2" charset="0"/>
              </a:rPr>
              <a:t>Notify class teacher if someone new is collecting your child. </a:t>
            </a:r>
            <a:endParaRPr lang="en-GB" dirty="0">
              <a:latin typeface="SassoonPrimaryInfant" pitchFamily="2" charset="0"/>
            </a:endParaRPr>
          </a:p>
        </p:txBody>
      </p:sp>
      <p:pic>
        <p:nvPicPr>
          <p:cNvPr id="5" name="Picture 4" descr="School Bell Clip Art, PNG, 3043x4675px, School, Bell, Cartoon, Digital  Image, Drawing Download Fre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856" y="3474720"/>
            <a:ext cx="725624" cy="1020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Best Spinners and Pickers for Online Learning - We Are Teachers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520" y="2556932"/>
            <a:ext cx="2312125" cy="20900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122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BDFB2-F1A6-A4F7-237D-9C84244A1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Infant" pitchFamily="2" charset="0"/>
              </a:rPr>
              <a:t>Reading </a:t>
            </a:r>
            <a:r>
              <a:rPr lang="en-GB" dirty="0" smtClean="0">
                <a:latin typeface="SassoonPrimaryInfant" pitchFamily="2" charset="0"/>
              </a:rPr>
              <a:t>in Year 1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21B03B-4702-2287-2388-9D4C63FEA6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1669" y="2407029"/>
            <a:ext cx="10528662" cy="3604025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Your child will be assigned </a:t>
            </a:r>
            <a:r>
              <a:rPr lang="en-GB" sz="2000" b="1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one e-book </a:t>
            </a:r>
            <a:r>
              <a:rPr lang="en-GB" sz="2000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each week on a </a:t>
            </a:r>
            <a:r>
              <a:rPr lang="en-GB" sz="2000" b="1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Friday</a:t>
            </a:r>
            <a:r>
              <a:rPr lang="en-GB" sz="2000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This is the book they have read in school that week, which they should read fluently, or with very little support</a:t>
            </a:r>
            <a:r>
              <a:rPr lang="en-GB" sz="2000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2000" dirty="0"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E-book logins will be stuck on the inside front cover of reading diaries. </a:t>
            </a:r>
            <a:endParaRPr lang="en-GB" sz="2000" dirty="0">
              <a:effectLst/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Your </a:t>
            </a:r>
            <a:r>
              <a:rPr lang="en-GB" sz="2000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child will also bring home</a:t>
            </a:r>
            <a:r>
              <a:rPr lang="en-GB" sz="2000" b="1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two phonics books</a:t>
            </a:r>
            <a:r>
              <a:rPr lang="en-GB" sz="2000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each week. </a:t>
            </a:r>
            <a:r>
              <a:rPr lang="en-GB" sz="2000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Please can you ensure </a:t>
            </a:r>
            <a:r>
              <a:rPr lang="en-GB" sz="20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reading books/diaries are in school every day</a:t>
            </a:r>
            <a:r>
              <a:rPr lang="en-GB" sz="2000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2000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Please listen to your child read aloud every night and sign their reading diary, to show they have read. </a:t>
            </a:r>
          </a:p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i="1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GB" sz="1800" i="1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eading daily will not only </a:t>
            </a:r>
            <a:r>
              <a:rPr lang="en-GB" sz="1800" i="1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improve </a:t>
            </a:r>
            <a:r>
              <a:rPr lang="en-GB" sz="1800" i="1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your </a:t>
            </a:r>
            <a:r>
              <a:rPr lang="en-GB" sz="1800" i="1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child’s fluency and </a:t>
            </a:r>
            <a:r>
              <a:rPr lang="en-GB" sz="1800" i="1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confidence, </a:t>
            </a:r>
            <a:r>
              <a:rPr lang="en-GB" sz="1800" i="1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but they will be able to take part in the reading rewards in their </a:t>
            </a:r>
            <a:r>
              <a:rPr lang="en-GB" sz="1800" i="1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class- Traffic Light Treat Winner! </a:t>
            </a:r>
            <a:r>
              <a:rPr lang="en-GB" sz="1800" i="1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 </a:t>
            </a:r>
            <a:endParaRPr lang="en-GB" sz="1800" i="1" dirty="0" smtClean="0">
              <a:effectLst/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Terrific Texts coming soon! </a:t>
            </a:r>
            <a:endParaRPr lang="en-GB" sz="1800" dirty="0"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Google (Noto Color Emoji 16.0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Google (Noto Color Emoji 16.0)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73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EC0DD-7DCB-9CBD-392F-C8AE1D766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433492"/>
            <a:ext cx="9601196" cy="1303867"/>
          </a:xfrm>
        </p:spPr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4156" y="1452058"/>
            <a:ext cx="6643688" cy="4770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45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5191" y="665019"/>
            <a:ext cx="4304780" cy="552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88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464" y="628650"/>
            <a:ext cx="3705225" cy="5600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0689" y="647700"/>
            <a:ext cx="3686175" cy="5581650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527FD30-2D8F-FEDA-C869-5CE83454F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277" y="647700"/>
            <a:ext cx="10528662" cy="36609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 smtClean="0">
                <a:latin typeface="SassoonPrimaryInfant" pitchFamily="2" charset="0"/>
              </a:rPr>
              <a:t>Year 1 Phonics Screening </a:t>
            </a:r>
          </a:p>
          <a:p>
            <a:pPr marL="0" indent="0">
              <a:buNone/>
            </a:pPr>
            <a:r>
              <a:rPr lang="en-GB" u="sng" dirty="0" smtClean="0">
                <a:latin typeface="SassoonPrimaryInfant" pitchFamily="2" charset="0"/>
              </a:rPr>
              <a:t>Check</a:t>
            </a:r>
          </a:p>
          <a:p>
            <a:pPr marL="0" indent="0">
              <a:buNone/>
            </a:pPr>
            <a:r>
              <a:rPr lang="en-GB" u="sng" dirty="0" smtClean="0">
                <a:latin typeface="SassoonPrimaryInfant" pitchFamily="2" charset="0"/>
              </a:rPr>
              <a:t>w/c Monday 8</a:t>
            </a:r>
            <a:r>
              <a:rPr lang="en-GB" u="sng" baseline="30000" dirty="0" smtClean="0">
                <a:latin typeface="SassoonPrimaryInfant" pitchFamily="2" charset="0"/>
              </a:rPr>
              <a:t>th</a:t>
            </a:r>
            <a:r>
              <a:rPr lang="en-GB" u="sng" dirty="0" smtClean="0">
                <a:latin typeface="SassoonPrimaryInfant" pitchFamily="2" charset="0"/>
              </a:rPr>
              <a:t> June</a:t>
            </a:r>
          </a:p>
          <a:p>
            <a:pPr marL="0" indent="0">
              <a:buNone/>
            </a:pPr>
            <a:endParaRPr lang="en-GB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dirty="0" smtClean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  20 real words</a:t>
            </a:r>
          </a:p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  20 alien words</a:t>
            </a:r>
            <a:endParaRPr lang="en-GB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46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E95EF-4C3C-8708-DD55-6BEBE97A9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Infant" pitchFamily="2" charset="0"/>
              </a:rPr>
              <a:t>Spellings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296DF2-B257-59F6-82EE-E208D355F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619016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SassoonPrimaryInfant" pitchFamily="2" charset="0"/>
              </a:rPr>
              <a:t>As part of their homework each week, your </a:t>
            </a:r>
            <a:r>
              <a:rPr lang="en-GB" dirty="0">
                <a:latin typeface="SassoonPrimaryInfant" pitchFamily="2" charset="0"/>
              </a:rPr>
              <a:t>child </a:t>
            </a:r>
            <a:r>
              <a:rPr lang="en-GB" dirty="0" smtClean="0">
                <a:latin typeface="SassoonPrimaryInfant" pitchFamily="2" charset="0"/>
              </a:rPr>
              <a:t>will have a few words </a:t>
            </a:r>
            <a:r>
              <a:rPr lang="en-GB" dirty="0">
                <a:latin typeface="SassoonPrimaryInfant" pitchFamily="2" charset="0"/>
              </a:rPr>
              <a:t>to </a:t>
            </a:r>
            <a:r>
              <a:rPr lang="en-GB" dirty="0" smtClean="0">
                <a:latin typeface="SassoonPrimaryInfant" pitchFamily="2" charset="0"/>
              </a:rPr>
              <a:t>practise spelling, </a:t>
            </a:r>
            <a:r>
              <a:rPr lang="en-GB" dirty="0">
                <a:latin typeface="SassoonPrimaryInfant" pitchFamily="2" charset="0"/>
              </a:rPr>
              <a:t>in preparation for a </a:t>
            </a:r>
            <a:r>
              <a:rPr lang="en-GB" dirty="0" smtClean="0">
                <a:latin typeface="SassoonPrimaryInfant" pitchFamily="2" charset="0"/>
              </a:rPr>
              <a:t>spelling quiz </a:t>
            </a:r>
            <a:r>
              <a:rPr lang="en-GB" dirty="0">
                <a:latin typeface="SassoonPrimaryInfant" pitchFamily="2" charset="0"/>
              </a:rPr>
              <a:t>in school. </a:t>
            </a:r>
          </a:p>
          <a:p>
            <a:r>
              <a:rPr lang="en-GB" dirty="0">
                <a:latin typeface="SassoonPrimaryInfant" pitchFamily="2" charset="0"/>
              </a:rPr>
              <a:t>The words </a:t>
            </a:r>
            <a:r>
              <a:rPr lang="en-GB" dirty="0" smtClean="0">
                <a:latin typeface="SassoonPrimaryInfant" pitchFamily="2" charset="0"/>
              </a:rPr>
              <a:t>might be tricky words from their phonics lesson, number words (0-20) or days of the week. </a:t>
            </a: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Please support your child to learn </a:t>
            </a:r>
            <a:r>
              <a:rPr lang="en-GB" dirty="0" smtClean="0">
                <a:latin typeface="SassoonPrimaryInfant" pitchFamily="2" charset="0"/>
              </a:rPr>
              <a:t>these words </a:t>
            </a:r>
            <a:r>
              <a:rPr lang="en-GB" dirty="0">
                <a:latin typeface="SassoonPrimaryInfant" pitchFamily="2" charset="0"/>
              </a:rPr>
              <a:t>at home</a:t>
            </a:r>
            <a:r>
              <a:rPr lang="en-GB" dirty="0" smtClean="0">
                <a:latin typeface="SassoonPrimaryInfant" pitchFamily="2" charset="0"/>
              </a:rPr>
              <a:t>.</a:t>
            </a:r>
          </a:p>
          <a:p>
            <a:r>
              <a:rPr lang="en-GB" dirty="0" smtClean="0">
                <a:latin typeface="SassoonPrimaryInfant" pitchFamily="2" charset="0"/>
              </a:rPr>
              <a:t>Year 1 Common </a:t>
            </a:r>
            <a:r>
              <a:rPr lang="en-GB" dirty="0">
                <a:latin typeface="SassoonPrimaryInfant" pitchFamily="2" charset="0"/>
              </a:rPr>
              <a:t>E</a:t>
            </a:r>
            <a:r>
              <a:rPr lang="en-GB" dirty="0" smtClean="0">
                <a:latin typeface="SassoonPrimaryInfant" pitchFamily="2" charset="0"/>
              </a:rPr>
              <a:t>xception </a:t>
            </a:r>
            <a:r>
              <a:rPr lang="en-GB" dirty="0">
                <a:latin typeface="SassoonPrimaryInfant" pitchFamily="2" charset="0"/>
              </a:rPr>
              <a:t>W</a:t>
            </a:r>
            <a:r>
              <a:rPr lang="en-GB" dirty="0" smtClean="0">
                <a:latin typeface="SassoonPrimaryInfant" pitchFamily="2" charset="0"/>
              </a:rPr>
              <a:t>ords – read first then spell </a:t>
            </a:r>
            <a:endParaRPr lang="en-GB" dirty="0">
              <a:latin typeface="SassoonPrimaryInfant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653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A16C119B-AF62-459E-89A7-6115552727F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0643372"/>
              </p:ext>
            </p:extLst>
          </p:nvPr>
        </p:nvGraphicFramePr>
        <p:xfrm>
          <a:off x="1974044" y="578415"/>
          <a:ext cx="8184761" cy="57831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3" name="Acrobat Document" r:id="rId3" imgW="6415981" imgH="4533840" progId="AcroExch.Document.11">
                  <p:embed/>
                </p:oleObj>
              </mc:Choice>
              <mc:Fallback>
                <p:oleObj name="Acrobat Document" r:id="rId3" imgW="6415981" imgH="4533840" progId="AcroExch.Document.11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A16C119B-AF62-459E-89A7-6115552727F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74044" y="578415"/>
                        <a:ext cx="8184761" cy="578319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8010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Maths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48410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>
                <a:latin typeface="SassoonPrimaryInfant" pitchFamily="2" charset="0"/>
              </a:rPr>
              <a:t>Key skills to </a:t>
            </a:r>
            <a:r>
              <a:rPr lang="en-GB" dirty="0" smtClean="0">
                <a:latin typeface="SassoonPrimaryInfant" pitchFamily="2" charset="0"/>
              </a:rPr>
              <a:t>practise:</a:t>
            </a:r>
          </a:p>
          <a:p>
            <a:r>
              <a:rPr lang="en-GB" dirty="0" smtClean="0">
                <a:latin typeface="SassoonPrimaryInfant" pitchFamily="2" charset="0"/>
              </a:rPr>
              <a:t>Counting forwards and backwards within 100 </a:t>
            </a: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Reading </a:t>
            </a:r>
            <a:r>
              <a:rPr lang="en-GB" dirty="0" smtClean="0">
                <a:latin typeface="SassoonPrimaryInfant" pitchFamily="2" charset="0"/>
              </a:rPr>
              <a:t>and writing numbers </a:t>
            </a:r>
            <a:r>
              <a:rPr lang="en-GB" dirty="0">
                <a:latin typeface="SassoonPrimaryInfant" pitchFamily="2" charset="0"/>
              </a:rPr>
              <a:t>to </a:t>
            </a:r>
            <a:r>
              <a:rPr lang="en-GB" dirty="0" smtClean="0">
                <a:latin typeface="SassoonPrimaryInfant" pitchFamily="2" charset="0"/>
              </a:rPr>
              <a:t>20  </a:t>
            </a:r>
          </a:p>
          <a:p>
            <a:r>
              <a:rPr lang="en-GB" dirty="0" smtClean="0">
                <a:latin typeface="SassoonPrimaryInfant" pitchFamily="2" charset="0"/>
              </a:rPr>
              <a:t>Writing number words to 20 </a:t>
            </a: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Reading and writing numbers to 100 in numerals</a:t>
            </a:r>
          </a:p>
          <a:p>
            <a:r>
              <a:rPr lang="en-GB" dirty="0">
                <a:latin typeface="SassoonPrimaryInfant" pitchFamily="2" charset="0"/>
              </a:rPr>
              <a:t>1 more and 1 less – numbers up to 20</a:t>
            </a:r>
          </a:p>
          <a:p>
            <a:r>
              <a:rPr lang="en-GB" dirty="0" smtClean="0">
                <a:latin typeface="SassoonPrimaryInfant" pitchFamily="2" charset="0"/>
              </a:rPr>
              <a:t>Ordering numbers within 100</a:t>
            </a: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Representing numbers in different ways (see example above</a:t>
            </a:r>
            <a:r>
              <a:rPr lang="en-GB" dirty="0" smtClean="0">
                <a:latin typeface="SassoonPrimaryInfant" pitchFamily="2" charset="0"/>
              </a:rPr>
              <a:t>)</a:t>
            </a:r>
          </a:p>
          <a:p>
            <a:r>
              <a:rPr lang="en-GB" dirty="0" smtClean="0">
                <a:latin typeface="SassoonPrimaryInfant" pitchFamily="2" charset="0"/>
              </a:rPr>
              <a:t>Number bonds to 10 and then 20</a:t>
            </a:r>
          </a:p>
          <a:p>
            <a:r>
              <a:rPr lang="en-GB" dirty="0" smtClean="0">
                <a:latin typeface="SassoonPrimaryInfant" pitchFamily="2" charset="0"/>
              </a:rPr>
              <a:t>Counting forwards and backwards within 100 in 2s, 5s and 10s. </a:t>
            </a:r>
            <a:endParaRPr lang="en-GB" dirty="0">
              <a:latin typeface="SassoonPrimaryInfant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213" y="2803160"/>
            <a:ext cx="4415223" cy="2186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26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49BAF-F58B-CB42-EC16-21BB4971B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Infant" pitchFamily="2" charset="0"/>
              </a:rPr>
              <a:t>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5A9C2-DFF8-5EDA-78FE-5454FE3D62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wo </a:t>
            </a:r>
            <a:r>
              <a:rPr lang="en-GB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PE lessons a </a:t>
            </a:r>
            <a:r>
              <a:rPr lang="en-GB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week</a:t>
            </a:r>
            <a:r>
              <a:rPr lang="en-GB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both on a Friday, this half term. </a:t>
            </a:r>
            <a:endParaRPr lang="en-GB" dirty="0">
              <a:effectLst/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Children</a:t>
            </a:r>
            <a:r>
              <a:rPr lang="en-GB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should </a:t>
            </a:r>
            <a:r>
              <a:rPr lang="en-GB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come to</a:t>
            </a:r>
            <a:r>
              <a:rPr lang="en-GB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school wearing their PE </a:t>
            </a:r>
            <a:r>
              <a:rPr lang="en-GB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kit.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PE </a:t>
            </a:r>
            <a:r>
              <a:rPr lang="en-GB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kit </a:t>
            </a:r>
            <a:r>
              <a:rPr lang="en-GB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should consist of </a:t>
            </a:r>
            <a:r>
              <a:rPr lang="en-GB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plain black </a:t>
            </a:r>
            <a:r>
              <a:rPr lang="en-GB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shorts/jogging </a:t>
            </a:r>
            <a:r>
              <a:rPr lang="en-GB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bottoms/leggings </a:t>
            </a:r>
            <a:r>
              <a:rPr lang="en-GB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 a white t-shirt with </a:t>
            </a:r>
            <a:r>
              <a:rPr lang="en-GB" b="1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trainers/pumps</a:t>
            </a:r>
            <a:r>
              <a:rPr lang="en-GB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dirty="0">
              <a:effectLst/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44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0FCEB-1032-82E2-AFC4-B7C8268BA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Infant" pitchFamily="2" charset="0"/>
              </a:rPr>
              <a:t>Snack &amp; Water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05DDA-77B6-2EC5-1C42-D81FA8659D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990908" cy="3318936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>
                <a:latin typeface="SassoonPrimaryInfant" pitchFamily="2" charset="0"/>
              </a:rPr>
              <a:t>Children are encouraged to </a:t>
            </a:r>
            <a:r>
              <a:rPr lang="en-GB" dirty="0">
                <a:latin typeface="SassoonPrimaryInfant" pitchFamily="2" charset="0"/>
              </a:rPr>
              <a:t>bring a </a:t>
            </a:r>
            <a:r>
              <a:rPr lang="en-GB" dirty="0" smtClean="0">
                <a:latin typeface="SassoonPrimaryInfant" pitchFamily="2" charset="0"/>
              </a:rPr>
              <a:t>(named) water </a:t>
            </a:r>
            <a:r>
              <a:rPr lang="en-GB" dirty="0">
                <a:latin typeface="SassoonPrimaryInfant" pitchFamily="2" charset="0"/>
              </a:rPr>
              <a:t>bottle into school each day</a:t>
            </a:r>
            <a:r>
              <a:rPr lang="en-GB" dirty="0" smtClean="0">
                <a:latin typeface="SassoonPrimaryInfant" pitchFamily="2" charset="0"/>
              </a:rPr>
              <a:t>.</a:t>
            </a:r>
            <a:br>
              <a:rPr lang="en-GB" dirty="0" smtClean="0">
                <a:latin typeface="SassoonPrimaryInfant" pitchFamily="2" charset="0"/>
              </a:rPr>
            </a:b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Children who </a:t>
            </a:r>
            <a:r>
              <a:rPr lang="en-GB" dirty="0" smtClean="0">
                <a:latin typeface="SassoonPrimaryInfant" pitchFamily="2" charset="0"/>
              </a:rPr>
              <a:t>have requested milk will receive it in the morning. </a:t>
            </a:r>
          </a:p>
          <a:p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A </a:t>
            </a:r>
            <a:r>
              <a:rPr lang="en-GB" dirty="0" smtClean="0">
                <a:latin typeface="SassoonPrimaryInfant" pitchFamily="2" charset="0"/>
              </a:rPr>
              <a:t>fresh piece </a:t>
            </a:r>
            <a:r>
              <a:rPr lang="en-GB" dirty="0">
                <a:latin typeface="SassoonPrimaryInfant" pitchFamily="2" charset="0"/>
              </a:rPr>
              <a:t>of fruit is provided at break time. </a:t>
            </a:r>
          </a:p>
          <a:p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Your child may bring in a piece of fruit/healthy </a:t>
            </a:r>
            <a:r>
              <a:rPr lang="en-GB" dirty="0" smtClean="0">
                <a:latin typeface="SassoonPrimaryInfant" pitchFamily="2" charset="0"/>
              </a:rPr>
              <a:t>nut-free snack </a:t>
            </a:r>
            <a:r>
              <a:rPr lang="en-GB" dirty="0">
                <a:latin typeface="SassoonPrimaryInfant" pitchFamily="2" charset="0"/>
              </a:rPr>
              <a:t>from home if they wish. </a:t>
            </a:r>
          </a:p>
          <a:p>
            <a:endParaRPr lang="en-GB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48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0FCEB-1032-82E2-AFC4-B7C8268BA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Healthy Snacks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SassoonPrimaryInfant" pitchFamily="2" charset="0"/>
              </a:rPr>
              <a:t>Fresh vegetables or fruit</a:t>
            </a:r>
          </a:p>
          <a:p>
            <a:r>
              <a:rPr lang="en-GB" dirty="0">
                <a:latin typeface="SassoonPrimaryInfant" pitchFamily="2" charset="0"/>
              </a:rPr>
              <a:t>D</a:t>
            </a:r>
            <a:r>
              <a:rPr lang="en-GB" dirty="0" smtClean="0">
                <a:latin typeface="SassoonPrimaryInfant" pitchFamily="2" charset="0"/>
              </a:rPr>
              <a:t>ried fruit</a:t>
            </a:r>
          </a:p>
          <a:p>
            <a:r>
              <a:rPr lang="en-GB" dirty="0" smtClean="0">
                <a:latin typeface="SassoonPrimaryInfant" pitchFamily="2" charset="0"/>
              </a:rPr>
              <a:t>Yogurt tube/pouch </a:t>
            </a:r>
          </a:p>
          <a:p>
            <a:r>
              <a:rPr lang="en-GB" dirty="0" smtClean="0">
                <a:latin typeface="SassoonPrimaryInfant" pitchFamily="2" charset="0"/>
              </a:rPr>
              <a:t>Bread sticks </a:t>
            </a:r>
          </a:p>
          <a:p>
            <a:r>
              <a:rPr lang="en-GB" dirty="0" smtClean="0">
                <a:latin typeface="SassoonPrimaryInfant" pitchFamily="2" charset="0"/>
              </a:rPr>
              <a:t>Cheese </a:t>
            </a:r>
          </a:p>
          <a:p>
            <a:r>
              <a:rPr lang="en-GB" dirty="0" smtClean="0">
                <a:latin typeface="SassoonPrimaryInfant" pitchFamily="2" charset="0"/>
              </a:rPr>
              <a:t>Cereal bar (no nuts or chocolate)</a:t>
            </a:r>
          </a:p>
        </p:txBody>
      </p:sp>
    </p:spTree>
    <p:extLst>
      <p:ext uri="{BB962C8B-B14F-4D97-AF65-F5344CB8AC3E}">
        <p14:creationId xmlns:p14="http://schemas.microsoft.com/office/powerpoint/2010/main" val="345032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Year 1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416629"/>
            <a:ext cx="10017033" cy="3709851"/>
          </a:xfrm>
        </p:spPr>
        <p:txBody>
          <a:bodyPr>
            <a:noAutofit/>
          </a:bodyPr>
          <a:lstStyle/>
          <a:p>
            <a:r>
              <a:rPr lang="en-GB" sz="2100" dirty="0" smtClean="0">
                <a:latin typeface="SassoonPrimaryInfant" pitchFamily="2" charset="0"/>
              </a:rPr>
              <a:t>Polite reminder that birthday treats are not permitted in school, to safeguard children with allergies. </a:t>
            </a:r>
          </a:p>
          <a:p>
            <a:r>
              <a:rPr lang="en-GB" sz="2100" dirty="0" smtClean="0">
                <a:latin typeface="SassoonPrimaryInfant" pitchFamily="2" charset="0"/>
              </a:rPr>
              <a:t>A book can be purchased which we would add to the class library and shared with the children.  </a:t>
            </a:r>
          </a:p>
          <a:p>
            <a:endParaRPr lang="en-GB" sz="2100" dirty="0">
              <a:latin typeface="SassoonPrimaryInfant" pitchFamily="2" charset="0"/>
            </a:endParaRPr>
          </a:p>
          <a:p>
            <a:r>
              <a:rPr lang="en-GB" sz="2100" dirty="0" smtClean="0">
                <a:latin typeface="SassoonPrimaryInfant" pitchFamily="2" charset="0"/>
              </a:rPr>
              <a:t>Name any items of clothing brought into school- coats, jumpers, cardigans  </a:t>
            </a:r>
          </a:p>
          <a:p>
            <a:pPr marL="0" indent="0">
              <a:buNone/>
            </a:pPr>
            <a:endParaRPr lang="en-GB" sz="2100" dirty="0">
              <a:latin typeface="SassoonPrimaryInfant" pitchFamily="2" charset="0"/>
            </a:endParaRPr>
          </a:p>
          <a:p>
            <a:r>
              <a:rPr lang="en-GB" sz="2100" dirty="0" smtClean="0">
                <a:latin typeface="SassoonPrimaryInfant" pitchFamily="2" charset="0"/>
              </a:rPr>
              <a:t>Any questions throughout the year, please do not hesitate to ask. </a:t>
            </a:r>
          </a:p>
          <a:p>
            <a:r>
              <a:rPr lang="en-GB" sz="2100" dirty="0" smtClean="0">
                <a:latin typeface="SassoonPrimaryInfant" pitchFamily="2" charset="0"/>
              </a:rPr>
              <a:t>Best time to speak to teachers: 8.40am. </a:t>
            </a:r>
          </a:p>
        </p:txBody>
      </p:sp>
    </p:spTree>
    <p:extLst>
      <p:ext uri="{BB962C8B-B14F-4D97-AF65-F5344CB8AC3E}">
        <p14:creationId xmlns:p14="http://schemas.microsoft.com/office/powerpoint/2010/main" val="180796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1463" y="157163"/>
            <a:ext cx="116785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b="1" dirty="0" smtClean="0">
                <a:latin typeface="SassoonPrimaryInfant" pitchFamily="2" charset="0"/>
              </a:rPr>
              <a:t>STOC Social Media  </a:t>
            </a:r>
            <a:r>
              <a:rPr lang="en-GB" sz="5400" dirty="0" smtClean="0">
                <a:latin typeface="SassoonPrimaryInfant" pitchFamily="2" charset="0"/>
              </a:rPr>
              <a:t>@</a:t>
            </a:r>
            <a:r>
              <a:rPr lang="en-GB" sz="5400" dirty="0" err="1" smtClean="0">
                <a:latin typeface="SassoonPrimaryInfant" pitchFamily="2" charset="0"/>
              </a:rPr>
              <a:t>stthomassalford</a:t>
            </a:r>
            <a:endParaRPr lang="en-GB" sz="5400" dirty="0">
              <a:latin typeface="SassoonPrimaryInfant" pitchFamily="2" charset="0"/>
            </a:endParaRPr>
          </a:p>
        </p:txBody>
      </p:sp>
      <p:pic>
        <p:nvPicPr>
          <p:cNvPr id="1030" name="Picture 6" descr="File:Instagram-Icon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223" y="1152130"/>
            <a:ext cx="5078853" cy="507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075" y="1281363"/>
            <a:ext cx="4731353" cy="4731353"/>
          </a:xfrm>
          <a:prstGeom prst="rect">
            <a:avLst/>
          </a:prstGeom>
          <a:ln>
            <a:solidFill>
              <a:srgbClr val="C62A6D"/>
            </a:solidFill>
          </a:ln>
        </p:spPr>
      </p:pic>
    </p:spTree>
    <p:extLst>
      <p:ext uri="{BB962C8B-B14F-4D97-AF65-F5344CB8AC3E}">
        <p14:creationId xmlns:p14="http://schemas.microsoft.com/office/powerpoint/2010/main" val="397274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F064F-AA44-5CC2-2A19-F6C8DCED8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704547"/>
            <a:ext cx="9601196" cy="1303867"/>
          </a:xfrm>
        </p:spPr>
        <p:txBody>
          <a:bodyPr/>
          <a:lstStyle/>
          <a:p>
            <a:r>
              <a:rPr lang="en-GB" dirty="0">
                <a:latin typeface="SassoonPrimaryInfant" pitchFamily="2" charset="0"/>
              </a:rPr>
              <a:t>Class Page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95C6B6-955E-BBCF-6920-01002190201B}"/>
              </a:ext>
            </a:extLst>
          </p:cNvPr>
          <p:cNvSpPr/>
          <p:nvPr/>
        </p:nvSpPr>
        <p:spPr>
          <a:xfrm>
            <a:off x="7938805" y="1897138"/>
            <a:ext cx="489857" cy="70212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9860690-7D92-80B0-580B-6D05F867CF0B}"/>
              </a:ext>
            </a:extLst>
          </p:cNvPr>
          <p:cNvSpPr/>
          <p:nvPr/>
        </p:nvSpPr>
        <p:spPr>
          <a:xfrm>
            <a:off x="7585323" y="4320899"/>
            <a:ext cx="736944" cy="23676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9A26B6-C63E-0316-7986-AE5B288482DA}"/>
              </a:ext>
            </a:extLst>
          </p:cNvPr>
          <p:cNvSpPr/>
          <p:nvPr/>
        </p:nvSpPr>
        <p:spPr>
          <a:xfrm>
            <a:off x="5581619" y="3789268"/>
            <a:ext cx="846910" cy="106326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949" y="1756002"/>
            <a:ext cx="9182100" cy="43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33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Thank you for coming! 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>
                <a:latin typeface="SassoonPrimaryInfant" pitchFamily="2" charset="0"/>
              </a:rPr>
              <a:t>Children will be released from the classrooms, in the usual way.  </a:t>
            </a:r>
          </a:p>
        </p:txBody>
      </p:sp>
    </p:spTree>
    <p:extLst>
      <p:ext uri="{BB962C8B-B14F-4D97-AF65-F5344CB8AC3E}">
        <p14:creationId xmlns:p14="http://schemas.microsoft.com/office/powerpoint/2010/main" val="169487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576</TotalTime>
  <Words>632</Words>
  <Application>Microsoft Office PowerPoint</Application>
  <PresentationFormat>Widescreen</PresentationFormat>
  <Paragraphs>82</Paragraphs>
  <Slides>17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Garamond</vt:lpstr>
      <vt:lpstr>SassoonPrimaryInfant</vt:lpstr>
      <vt:lpstr>Times New Roman</vt:lpstr>
      <vt:lpstr>Wingdings</vt:lpstr>
      <vt:lpstr>Organic</vt:lpstr>
      <vt:lpstr>Acrobat Document</vt:lpstr>
      <vt:lpstr>Year 1 Parents’ Meeting</vt:lpstr>
      <vt:lpstr>A typical Year 1 day </vt:lpstr>
      <vt:lpstr>Drop off &amp; Pick up</vt:lpstr>
      <vt:lpstr>Reading in Year 1</vt:lpstr>
      <vt:lpstr>Reading</vt:lpstr>
      <vt:lpstr>PowerPoint Presentation</vt:lpstr>
      <vt:lpstr>PowerPoint Presentation</vt:lpstr>
      <vt:lpstr>Spellings</vt:lpstr>
      <vt:lpstr>PowerPoint Presentation</vt:lpstr>
      <vt:lpstr>Maths </vt:lpstr>
      <vt:lpstr>PE</vt:lpstr>
      <vt:lpstr>Snack &amp; Water</vt:lpstr>
      <vt:lpstr>Healthy Snacks</vt:lpstr>
      <vt:lpstr>Year 1</vt:lpstr>
      <vt:lpstr>PowerPoint Presentation</vt:lpstr>
      <vt:lpstr>Class Page</vt:lpstr>
      <vt:lpstr>Thank you for coming!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Parents Meeting</dc:title>
  <dc:creator>LUCY COTTON</dc:creator>
  <cp:lastModifiedBy>Miss A Power</cp:lastModifiedBy>
  <cp:revision>51</cp:revision>
  <cp:lastPrinted>2022-09-12T16:09:44Z</cp:lastPrinted>
  <dcterms:created xsi:type="dcterms:W3CDTF">2022-09-11T18:04:14Z</dcterms:created>
  <dcterms:modified xsi:type="dcterms:W3CDTF">2025-09-08T14:12:54Z</dcterms:modified>
</cp:coreProperties>
</file>