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7"/>
  </p:notesMasterIdLst>
  <p:handoutMasterIdLst>
    <p:handoutMasterId r:id="rId18"/>
  </p:handoutMasterIdLst>
  <p:sldIdLst>
    <p:sldId id="256" r:id="rId2"/>
    <p:sldId id="258" r:id="rId3"/>
    <p:sldId id="269" r:id="rId4"/>
    <p:sldId id="257" r:id="rId5"/>
    <p:sldId id="265" r:id="rId6"/>
    <p:sldId id="270" r:id="rId7"/>
    <p:sldId id="267" r:id="rId8"/>
    <p:sldId id="273" r:id="rId9"/>
    <p:sldId id="259" r:id="rId10"/>
    <p:sldId id="274" r:id="rId11"/>
    <p:sldId id="261" r:id="rId12"/>
    <p:sldId id="262" r:id="rId13"/>
    <p:sldId id="271" r:id="rId14"/>
    <p:sldId id="264"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5" autoAdjust="0"/>
    <p:restoredTop sz="81268" autoAdjust="0"/>
  </p:normalViewPr>
  <p:slideViewPr>
    <p:cSldViewPr snapToGrid="0">
      <p:cViewPr varScale="1">
        <p:scale>
          <a:sx n="48" d="100"/>
          <a:sy n="48" d="100"/>
        </p:scale>
        <p:origin x="845"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662529-0B27-4962-844C-18DC32088694}" type="datetimeFigureOut">
              <a:rPr lang="en-GB" smtClean="0"/>
              <a:t>15/09/2025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99D2D69-9BCF-464B-9D63-AC2F8781453F}" type="slidenum">
              <a:rPr lang="en-GB" smtClean="0"/>
              <a:t>‹#›</a:t>
            </a:fld>
            <a:endParaRPr lang="en-GB"/>
          </a:p>
        </p:txBody>
      </p:sp>
    </p:spTree>
    <p:extLst>
      <p:ext uri="{BB962C8B-B14F-4D97-AF65-F5344CB8AC3E}">
        <p14:creationId xmlns:p14="http://schemas.microsoft.com/office/powerpoint/2010/main" val="27389705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4DD0D4-C17E-4ED7-A218-FB16C5F38935}" type="datetimeFigureOut">
              <a:rPr lang="en-GB" smtClean="0"/>
              <a:t>15/09/2025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5844D6-2453-48EE-B72B-695BA5FF7FAB}" type="slidenum">
              <a:rPr lang="en-GB" smtClean="0"/>
              <a:t>‹#›</a:t>
            </a:fld>
            <a:endParaRPr lang="en-GB"/>
          </a:p>
        </p:txBody>
      </p:sp>
    </p:spTree>
    <p:extLst>
      <p:ext uri="{BB962C8B-B14F-4D97-AF65-F5344CB8AC3E}">
        <p14:creationId xmlns:p14="http://schemas.microsoft.com/office/powerpoint/2010/main" val="3661827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Rosie</a:t>
            </a:r>
          </a:p>
        </p:txBody>
      </p:sp>
      <p:sp>
        <p:nvSpPr>
          <p:cNvPr id="4" name="Slide Number Placeholder 3"/>
          <p:cNvSpPr>
            <a:spLocks noGrp="1"/>
          </p:cNvSpPr>
          <p:nvPr>
            <p:ph type="sldNum" sz="quarter" idx="10"/>
          </p:nvPr>
        </p:nvSpPr>
        <p:spPr/>
        <p:txBody>
          <a:bodyPr/>
          <a:lstStyle/>
          <a:p>
            <a:fld id="{085844D6-2453-48EE-B72B-695BA5FF7FAB}" type="slidenum">
              <a:rPr lang="en-GB" smtClean="0"/>
              <a:t>1</a:t>
            </a:fld>
            <a:endParaRPr lang="en-GB"/>
          </a:p>
        </p:txBody>
      </p:sp>
    </p:spTree>
    <p:extLst>
      <p:ext uri="{BB962C8B-B14F-4D97-AF65-F5344CB8AC3E}">
        <p14:creationId xmlns:p14="http://schemas.microsoft.com/office/powerpoint/2010/main" val="3292088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Calibri" panose="020F0502020204030204" pitchFamily="34" charset="0"/>
                <a:cs typeface="Times New Roman" panose="02020603050405020304" pitchFamily="18" charset="0"/>
              </a:rPr>
              <a:t>Rosie</a:t>
            </a:r>
            <a:r>
              <a:rPr lang="en-GB" sz="1200" kern="1200" baseline="0" dirty="0">
                <a:solidFill>
                  <a:schemeClr val="tx1"/>
                </a:solidFill>
                <a:latin typeface="+mn-lt"/>
                <a:ea typeface="Calibri" panose="020F0502020204030204" pitchFamily="34" charset="0"/>
                <a:cs typeface="Times New Roman" panose="02020603050405020304" pitchFamily="18" charset="0"/>
              </a:rPr>
              <a:t> - </a:t>
            </a:r>
            <a:r>
              <a:rPr lang="en-GB" sz="1200" kern="1200" dirty="0">
                <a:solidFill>
                  <a:schemeClr val="tx1"/>
                </a:solidFill>
                <a:latin typeface="+mn-lt"/>
                <a:ea typeface="Calibri" panose="020F0502020204030204" pitchFamily="34" charset="0"/>
                <a:cs typeface="Times New Roman" panose="02020603050405020304" pitchFamily="18" charset="0"/>
              </a:rPr>
              <a:t>The whole team are committed to giving your child the highest quality education possible and we promise to help them in as many ways as we can. If you have any questions about anything, please come and talk to us. </a:t>
            </a:r>
            <a:endParaRPr lang="en-GB" sz="1050" kern="1200" dirty="0">
              <a:solidFill>
                <a:schemeClr val="tx1"/>
              </a:solidFill>
              <a:effectLst/>
              <a:latin typeface="+mn-lt"/>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085844D6-2453-48EE-B72B-695BA5FF7FAB}" type="slidenum">
              <a:rPr lang="en-GB" smtClean="0"/>
              <a:t>2</a:t>
            </a:fld>
            <a:endParaRPr lang="en-GB"/>
          </a:p>
        </p:txBody>
      </p:sp>
    </p:spTree>
    <p:extLst>
      <p:ext uri="{BB962C8B-B14F-4D97-AF65-F5344CB8AC3E}">
        <p14:creationId xmlns:p14="http://schemas.microsoft.com/office/powerpoint/2010/main" val="96410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Zoe</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3</a:t>
            </a:fld>
            <a:endParaRPr lang="en-GB"/>
          </a:p>
        </p:txBody>
      </p:sp>
    </p:spTree>
    <p:extLst>
      <p:ext uri="{BB962C8B-B14F-4D97-AF65-F5344CB8AC3E}">
        <p14:creationId xmlns:p14="http://schemas.microsoft.com/office/powerpoint/2010/main" val="1903603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Zoe </a:t>
            </a:r>
            <a:r>
              <a:rPr lang="en-GB" dirty="0"/>
              <a:t>- Here</a:t>
            </a:r>
            <a:r>
              <a:rPr lang="en-GB" baseline="0" dirty="0"/>
              <a:t> is an overview of our timetable. There is some variation between the classes, e.g. Music instead of Art, but the hours dedicated to each subject are the same across the year group. DT and Computing blocks.</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4</a:t>
            </a:fld>
            <a:endParaRPr lang="en-GB"/>
          </a:p>
        </p:txBody>
      </p:sp>
    </p:spTree>
    <p:extLst>
      <p:ext uri="{BB962C8B-B14F-4D97-AF65-F5344CB8AC3E}">
        <p14:creationId xmlns:p14="http://schemas.microsoft.com/office/powerpoint/2010/main" val="4050931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5</a:t>
            </a:fld>
            <a:endParaRPr lang="en-GB"/>
          </a:p>
        </p:txBody>
      </p:sp>
    </p:spTree>
    <p:extLst>
      <p:ext uri="{BB962C8B-B14F-4D97-AF65-F5344CB8AC3E}">
        <p14:creationId xmlns:p14="http://schemas.microsoft.com/office/powerpoint/2010/main" val="467838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Rosie- </a:t>
            </a:r>
            <a:r>
              <a:rPr lang="en-GB" dirty="0"/>
              <a:t>Children may have the</a:t>
            </a:r>
            <a:r>
              <a:rPr lang="en-GB" baseline="0" dirty="0"/>
              <a:t> same book over a few weeks. Just ask them to write what page they are up to in the box. Children will read during break time if they haven’t read at home.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6</a:t>
            </a:fld>
            <a:endParaRPr lang="en-GB"/>
          </a:p>
        </p:txBody>
      </p:sp>
    </p:spTree>
    <p:extLst>
      <p:ext uri="{BB962C8B-B14F-4D97-AF65-F5344CB8AC3E}">
        <p14:creationId xmlns:p14="http://schemas.microsoft.com/office/powerpoint/2010/main" val="35069727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Rosie </a:t>
            </a:r>
            <a:r>
              <a:rPr lang="en-GB" dirty="0"/>
              <a:t>- Children may have the</a:t>
            </a:r>
            <a:r>
              <a:rPr lang="en-GB" baseline="0" dirty="0"/>
              <a:t> same book over a few weeks. Just ask them to write what page they are up to in the box. Children will read during break time if they haven’t read at home.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7</a:t>
            </a:fld>
            <a:endParaRPr lang="en-GB"/>
          </a:p>
        </p:txBody>
      </p:sp>
    </p:spTree>
    <p:extLst>
      <p:ext uri="{BB962C8B-B14F-4D97-AF65-F5344CB8AC3E}">
        <p14:creationId xmlns:p14="http://schemas.microsoft.com/office/powerpoint/2010/main" val="4270349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Zoe- Username and passwords will be stuck in</a:t>
            </a:r>
            <a:r>
              <a:rPr lang="en-GB" baseline="0" dirty="0" smtClean="0"/>
              <a:t> the front of their reading diaries.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Finish reading – re read. a few pages a night will be fine.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Great for fluency understanding the words.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8</a:t>
            </a:fld>
            <a:endParaRPr lang="en-GB"/>
          </a:p>
        </p:txBody>
      </p:sp>
    </p:spTree>
    <p:extLst>
      <p:ext uri="{BB962C8B-B14F-4D97-AF65-F5344CB8AC3E}">
        <p14:creationId xmlns:p14="http://schemas.microsoft.com/office/powerpoint/2010/main" val="2646868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Zoe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9</a:t>
            </a:fld>
            <a:endParaRPr lang="en-GB"/>
          </a:p>
        </p:txBody>
      </p:sp>
    </p:spTree>
    <p:extLst>
      <p:ext uri="{BB962C8B-B14F-4D97-AF65-F5344CB8AC3E}">
        <p14:creationId xmlns:p14="http://schemas.microsoft.com/office/powerpoint/2010/main" val="2697404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Zoe Log in will be in </a:t>
            </a:r>
            <a:r>
              <a:rPr lang="en-GB" dirty="0" err="1" smtClean="0"/>
              <a:t>childrens</a:t>
            </a:r>
            <a:r>
              <a:rPr lang="en-GB" dirty="0" smtClean="0"/>
              <a:t> diaries.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10</a:t>
            </a:fld>
            <a:endParaRPr lang="en-GB"/>
          </a:p>
        </p:txBody>
      </p:sp>
    </p:spTree>
    <p:extLst>
      <p:ext uri="{BB962C8B-B14F-4D97-AF65-F5344CB8AC3E}">
        <p14:creationId xmlns:p14="http://schemas.microsoft.com/office/powerpoint/2010/main" val="36551671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Rosie </a:t>
            </a:r>
            <a:r>
              <a:rPr lang="en-GB" dirty="0"/>
              <a:t>- As you may already know, Year</a:t>
            </a:r>
            <a:r>
              <a:rPr lang="en-GB" baseline="0" dirty="0"/>
              <a:t> 4 children across the country will be doing the statutory government MTC. </a:t>
            </a:r>
            <a:r>
              <a:rPr lang="en-GB" sz="1200" b="0" i="0" kern="1200" dirty="0">
                <a:solidFill>
                  <a:schemeClr val="tx1"/>
                </a:solidFill>
                <a:effectLst/>
                <a:latin typeface="+mn-lt"/>
                <a:ea typeface="+mn-ea"/>
                <a:cs typeface="+mn-cs"/>
              </a:rPr>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11</a:t>
            </a:fld>
            <a:endParaRPr lang="en-GB"/>
          </a:p>
        </p:txBody>
      </p:sp>
    </p:spTree>
    <p:extLst>
      <p:ext uri="{BB962C8B-B14F-4D97-AF65-F5344CB8AC3E}">
        <p14:creationId xmlns:p14="http://schemas.microsoft.com/office/powerpoint/2010/main" val="12532542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Rosie</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12</a:t>
            </a:fld>
            <a:endParaRPr lang="en-GB"/>
          </a:p>
        </p:txBody>
      </p:sp>
    </p:spTree>
    <p:extLst>
      <p:ext uri="{BB962C8B-B14F-4D97-AF65-F5344CB8AC3E}">
        <p14:creationId xmlns:p14="http://schemas.microsoft.com/office/powerpoint/2010/main" val="3157079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Rosie</a:t>
            </a:r>
          </a:p>
        </p:txBody>
      </p:sp>
      <p:sp>
        <p:nvSpPr>
          <p:cNvPr id="4" name="Slide Number Placeholder 3"/>
          <p:cNvSpPr>
            <a:spLocks noGrp="1"/>
          </p:cNvSpPr>
          <p:nvPr>
            <p:ph type="sldNum" sz="quarter" idx="10"/>
          </p:nvPr>
        </p:nvSpPr>
        <p:spPr/>
        <p:txBody>
          <a:bodyPr/>
          <a:lstStyle/>
          <a:p>
            <a:fld id="{085844D6-2453-48EE-B72B-695BA5FF7FAB}" type="slidenum">
              <a:rPr lang="en-GB" smtClean="0"/>
              <a:t>13</a:t>
            </a:fld>
            <a:endParaRPr lang="en-GB"/>
          </a:p>
        </p:txBody>
      </p:sp>
    </p:spTree>
    <p:extLst>
      <p:ext uri="{BB962C8B-B14F-4D97-AF65-F5344CB8AC3E}">
        <p14:creationId xmlns:p14="http://schemas.microsoft.com/office/powerpoint/2010/main" val="19814790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Rosie</a:t>
            </a:r>
          </a:p>
        </p:txBody>
      </p:sp>
      <p:sp>
        <p:nvSpPr>
          <p:cNvPr id="4" name="Slide Number Placeholder 3"/>
          <p:cNvSpPr>
            <a:spLocks noGrp="1"/>
          </p:cNvSpPr>
          <p:nvPr>
            <p:ph type="sldNum" sz="quarter" idx="10"/>
          </p:nvPr>
        </p:nvSpPr>
        <p:spPr/>
        <p:txBody>
          <a:bodyPr/>
          <a:lstStyle/>
          <a:p>
            <a:fld id="{085844D6-2453-48EE-B72B-695BA5FF7FAB}" type="slidenum">
              <a:rPr lang="en-GB" smtClean="0"/>
              <a:t>14</a:t>
            </a:fld>
            <a:endParaRPr lang="en-GB"/>
          </a:p>
        </p:txBody>
      </p:sp>
    </p:spTree>
    <p:extLst>
      <p:ext uri="{BB962C8B-B14F-4D97-AF65-F5344CB8AC3E}">
        <p14:creationId xmlns:p14="http://schemas.microsoft.com/office/powerpoint/2010/main" val="1963055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15</a:t>
            </a:fld>
            <a:endParaRPr lang="en-GB"/>
          </a:p>
        </p:txBody>
      </p:sp>
    </p:spTree>
    <p:extLst>
      <p:ext uri="{BB962C8B-B14F-4D97-AF65-F5344CB8AC3E}">
        <p14:creationId xmlns:p14="http://schemas.microsoft.com/office/powerpoint/2010/main" val="201387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9/15/2025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9/15/2025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9/15/2025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9/15/2025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9/15/2025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9/15/2025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9/15/2025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9/15/2025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9/15/2025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9/15/2025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9/15/2025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357528"/>
            <a:ext cx="8991600" cy="1645920"/>
          </a:xfrm>
        </p:spPr>
        <p:txBody>
          <a:bodyPr/>
          <a:lstStyle/>
          <a:p>
            <a:r>
              <a:rPr lang="en-GB" dirty="0"/>
              <a:t>WELCOME TO YEAR 4</a:t>
            </a:r>
          </a:p>
        </p:txBody>
      </p:sp>
      <p:sp>
        <p:nvSpPr>
          <p:cNvPr id="3" name="Subtitle 2"/>
          <p:cNvSpPr>
            <a:spLocks noGrp="1"/>
          </p:cNvSpPr>
          <p:nvPr>
            <p:ph type="subTitle" idx="1"/>
          </p:nvPr>
        </p:nvSpPr>
        <p:spPr>
          <a:xfrm>
            <a:off x="2695193" y="6100266"/>
            <a:ext cx="6801612" cy="1239894"/>
          </a:xfrm>
        </p:spPr>
        <p:txBody>
          <a:bodyPr/>
          <a:lstStyle/>
          <a:p>
            <a:r>
              <a:rPr lang="en-GB" dirty="0"/>
              <a:t>St Thomas of Canterbury RC Primary School</a:t>
            </a:r>
          </a:p>
        </p:txBody>
      </p:sp>
      <p:pic>
        <p:nvPicPr>
          <p:cNvPr id="4" name="Picture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66357" y="2304715"/>
            <a:ext cx="3659285" cy="3632070"/>
          </a:xfrm>
          <a:prstGeom prst="rect">
            <a:avLst/>
          </a:prstGeom>
        </p:spPr>
      </p:pic>
    </p:spTree>
    <p:extLst>
      <p:ext uri="{BB962C8B-B14F-4D97-AF65-F5344CB8AC3E}">
        <p14:creationId xmlns:p14="http://schemas.microsoft.com/office/powerpoint/2010/main" val="12778292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t>Year 4 team</a:t>
            </a:r>
          </a:p>
        </p:txBody>
      </p:sp>
      <p:sp>
        <p:nvSpPr>
          <p:cNvPr id="3" name="Subtitle 2"/>
          <p:cNvSpPr>
            <a:spLocks noGrp="1"/>
          </p:cNvSpPr>
          <p:nvPr>
            <p:ph type="subTitle" idx="1"/>
          </p:nvPr>
        </p:nvSpPr>
        <p:spPr>
          <a:xfrm>
            <a:off x="302740" y="1276979"/>
            <a:ext cx="5195627" cy="4436076"/>
          </a:xfrm>
        </p:spPr>
        <p:txBody>
          <a:bodyPr>
            <a:noAutofit/>
          </a:bodyPr>
          <a:lstStyle/>
          <a:p>
            <a:r>
              <a:rPr lang="en-GB" sz="3200" dirty="0"/>
              <a:t>Year </a:t>
            </a:r>
            <a:r>
              <a:rPr lang="en-GB" sz="3200" dirty="0" smtClean="0"/>
              <a:t>4C</a:t>
            </a:r>
            <a:endParaRPr lang="en-GB" sz="3200" dirty="0"/>
          </a:p>
          <a:p>
            <a:endParaRPr lang="en-GB" sz="3200" dirty="0"/>
          </a:p>
          <a:p>
            <a:r>
              <a:rPr lang="en-GB" sz="3200" dirty="0" smtClean="0"/>
              <a:t>Ms </a:t>
            </a:r>
            <a:r>
              <a:rPr lang="en-GB" sz="3200" dirty="0" err="1" smtClean="0"/>
              <a:t>Camplin</a:t>
            </a:r>
            <a:endParaRPr lang="en-GB" sz="3200" dirty="0" smtClean="0"/>
          </a:p>
          <a:p>
            <a:r>
              <a:rPr lang="en-GB" sz="3200" dirty="0" smtClean="0"/>
              <a:t>Ms Fay</a:t>
            </a:r>
          </a:p>
          <a:p>
            <a:r>
              <a:rPr lang="en-GB" sz="3200" dirty="0" smtClean="0"/>
              <a:t>Ms </a:t>
            </a:r>
            <a:r>
              <a:rPr lang="en-GB" sz="3200" dirty="0" err="1" smtClean="0"/>
              <a:t>Bouster</a:t>
            </a:r>
            <a:endParaRPr lang="en-GB" sz="3200" dirty="0" smtClean="0"/>
          </a:p>
          <a:p>
            <a:endParaRPr lang="en-GB" sz="3200" dirty="0" smtClean="0"/>
          </a:p>
          <a:p>
            <a:endParaRPr lang="en-GB" sz="3200" dirty="0"/>
          </a:p>
        </p:txBody>
      </p:sp>
      <p:sp>
        <p:nvSpPr>
          <p:cNvPr id="5" name="Subtitle 2"/>
          <p:cNvSpPr txBox="1">
            <a:spLocks/>
          </p:cNvSpPr>
          <p:nvPr/>
        </p:nvSpPr>
        <p:spPr>
          <a:xfrm>
            <a:off x="6238102" y="1276979"/>
            <a:ext cx="5195627" cy="4436076"/>
          </a:xfrm>
          <a:prstGeom prst="rect">
            <a:avLst/>
          </a:prstGeom>
          <a:noFill/>
        </p:spPr>
        <p:txBody>
          <a:bodyPr vert="horz" lIns="91440" tIns="45720" rIns="91440" bIns="45720" rtlCol="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85000"/>
                    <a:lumOff val="15000"/>
                  </a:schemeClr>
                </a:solidFill>
                <a:latin typeface="+mn-lt"/>
                <a:ea typeface="+mn-ea"/>
                <a:cs typeface="+mn-cs"/>
              </a:defRPr>
            </a:lvl2pPr>
            <a:lvl3pPr marL="914400" indent="0" algn="ctr" defTabSz="914400" rtl="0" eaLnBrk="1" latinLnBrk="0" hangingPunct="1">
              <a:lnSpc>
                <a:spcPct val="100000"/>
              </a:lnSpc>
              <a:spcBef>
                <a:spcPts val="1000"/>
              </a:spcBef>
              <a:buClr>
                <a:schemeClr val="accent2"/>
              </a:buClr>
              <a:buFont typeface="Arial" panose="020B0604020202020204" pitchFamily="34" charset="0"/>
              <a:buNone/>
              <a:defRPr sz="1800" kern="1200">
                <a:solidFill>
                  <a:schemeClr val="tx1">
                    <a:lumMod val="85000"/>
                    <a:lumOff val="15000"/>
                  </a:schemeClr>
                </a:solidFill>
                <a:latin typeface="+mn-lt"/>
                <a:ea typeface="+mn-ea"/>
                <a:cs typeface="+mn-cs"/>
              </a:defRPr>
            </a:lvl3pPr>
            <a:lvl4pPr marL="13716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4pPr>
            <a:lvl5pPr marL="18288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5pPr>
            <a:lvl6pPr marL="22860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8pPr>
            <a:lvl9pPr marL="36576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9pPr>
          </a:lstStyle>
          <a:p>
            <a:r>
              <a:rPr lang="en-GB" sz="3200" dirty="0"/>
              <a:t>Year 4S</a:t>
            </a:r>
          </a:p>
          <a:p>
            <a:endParaRPr lang="en-GB" sz="3200" dirty="0"/>
          </a:p>
          <a:p>
            <a:r>
              <a:rPr lang="en-GB" sz="3200" dirty="0" smtClean="0"/>
              <a:t>Ms Sale</a:t>
            </a:r>
          </a:p>
          <a:p>
            <a:r>
              <a:rPr lang="en-GB" sz="3200" dirty="0" smtClean="0"/>
              <a:t>Ms Albanese</a:t>
            </a:r>
          </a:p>
          <a:p>
            <a:r>
              <a:rPr lang="en-GB" sz="3200" dirty="0" smtClean="0"/>
              <a:t>Ms Carroll</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0741" y="4557916"/>
            <a:ext cx="1687140" cy="2108925"/>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5486" y="4571627"/>
            <a:ext cx="1582653" cy="2095551"/>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1439" y="4557916"/>
            <a:ext cx="1679217" cy="2095551"/>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25290" y="4557916"/>
            <a:ext cx="1693531" cy="2108925"/>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07807" y="4559718"/>
            <a:ext cx="1696540" cy="2120673"/>
          </a:xfrm>
          <a:prstGeom prst="rect">
            <a:avLst/>
          </a:prstGeom>
        </p:spPr>
      </p:pic>
      <p:pic>
        <p:nvPicPr>
          <p:cNvPr id="4" name="Picture 3"/>
          <p:cNvPicPr>
            <a:picLocks noChangeAspect="1"/>
          </p:cNvPicPr>
          <p:nvPr/>
        </p:nvPicPr>
        <p:blipFill>
          <a:blip r:embed="rId8"/>
          <a:stretch>
            <a:fillRect/>
          </a:stretch>
        </p:blipFill>
        <p:spPr>
          <a:xfrm>
            <a:off x="462442" y="4557916"/>
            <a:ext cx="1508452" cy="2081840"/>
          </a:xfrm>
          <a:prstGeom prst="rect">
            <a:avLst/>
          </a:prstGeom>
        </p:spPr>
      </p:pic>
    </p:spTree>
    <p:extLst>
      <p:ext uri="{BB962C8B-B14F-4D97-AF65-F5344CB8AC3E}">
        <p14:creationId xmlns:p14="http://schemas.microsoft.com/office/powerpoint/2010/main" val="1404904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DROP OFF AND PICK UP</a:t>
            </a:r>
            <a:endParaRPr lang="en-GB" dirty="0"/>
          </a:p>
        </p:txBody>
      </p:sp>
      <p:pic>
        <p:nvPicPr>
          <p:cNvPr id="7" name="Picture 6" descr="School Bell Clip Art, PNG, 3043x4675px, School, Bell, Cartoon, Digital  Image, Drawing Download Free"/>
          <p:cNvPicPr/>
          <p:nvPr/>
        </p:nvPicPr>
        <p:blipFill>
          <a:blip r:embed="rId3">
            <a:extLst>
              <a:ext uri="{28A0092B-C50C-407E-A947-70E740481C1C}">
                <a14:useLocalDpi xmlns:a14="http://schemas.microsoft.com/office/drawing/2010/main" val="0"/>
              </a:ext>
            </a:extLst>
          </a:blip>
          <a:srcRect/>
          <a:stretch>
            <a:fillRect/>
          </a:stretch>
        </p:blipFill>
        <p:spPr bwMode="auto">
          <a:xfrm>
            <a:off x="10368260" y="5224983"/>
            <a:ext cx="725624" cy="1020173"/>
          </a:xfrm>
          <a:prstGeom prst="rect">
            <a:avLst/>
          </a:prstGeom>
          <a:noFill/>
          <a:ln>
            <a:noFill/>
          </a:ln>
        </p:spPr>
      </p:pic>
      <p:pic>
        <p:nvPicPr>
          <p:cNvPr id="8" name="Picture 7" descr="Best Spinners and Pickers for Online Learning - We Are Teachers"/>
          <p:cNvPicPr/>
          <p:nvPr/>
        </p:nvPicPr>
        <p:blipFill>
          <a:blip r:embed="rId4">
            <a:extLst>
              <a:ext uri="{28A0092B-C50C-407E-A947-70E740481C1C}">
                <a14:useLocalDpi xmlns:a14="http://schemas.microsoft.com/office/drawing/2010/main" val="0"/>
              </a:ext>
            </a:extLst>
          </a:blip>
          <a:srcRect/>
          <a:stretch>
            <a:fillRect/>
          </a:stretch>
        </p:blipFill>
        <p:spPr bwMode="auto">
          <a:xfrm>
            <a:off x="9306660" y="1823574"/>
            <a:ext cx="2312125" cy="2090058"/>
          </a:xfrm>
          <a:prstGeom prst="rect">
            <a:avLst/>
          </a:prstGeom>
          <a:noFill/>
          <a:ln>
            <a:noFill/>
          </a:ln>
        </p:spPr>
      </p:pic>
      <p:sp>
        <p:nvSpPr>
          <p:cNvPr id="9" name="Rectangle 8"/>
          <p:cNvSpPr/>
          <p:nvPr/>
        </p:nvSpPr>
        <p:spPr>
          <a:xfrm>
            <a:off x="302740" y="1348800"/>
            <a:ext cx="9003920" cy="5509200"/>
          </a:xfrm>
          <a:prstGeom prst="rect">
            <a:avLst/>
          </a:prstGeom>
        </p:spPr>
        <p:txBody>
          <a:bodyPr wrap="square">
            <a:spAutoFit/>
          </a:bodyPr>
          <a:lstStyle/>
          <a:p>
            <a:r>
              <a:rPr lang="en-GB" sz="3200" dirty="0">
                <a:latin typeface="+mj-lt"/>
              </a:rPr>
              <a:t>The school day begins at 8:45am </a:t>
            </a:r>
          </a:p>
          <a:p>
            <a:endParaRPr lang="en-GB" sz="3200" dirty="0">
              <a:latin typeface="+mj-lt"/>
            </a:endParaRPr>
          </a:p>
          <a:p>
            <a:r>
              <a:rPr lang="en-GB" sz="3200" dirty="0">
                <a:latin typeface="+mj-lt"/>
              </a:rPr>
              <a:t>Classroom doors open at </a:t>
            </a:r>
            <a:r>
              <a:rPr lang="en-GB" sz="3200" dirty="0" smtClean="0">
                <a:latin typeface="+mj-lt"/>
              </a:rPr>
              <a:t>8:40am</a:t>
            </a:r>
          </a:p>
          <a:p>
            <a:endParaRPr lang="en-GB" sz="3200" dirty="0">
              <a:latin typeface="+mj-lt"/>
            </a:endParaRPr>
          </a:p>
          <a:p>
            <a:r>
              <a:rPr lang="en-GB" sz="3200" dirty="0" smtClean="0">
                <a:latin typeface="+mj-lt"/>
              </a:rPr>
              <a:t>Collect your child promptly at 3:15pm</a:t>
            </a:r>
          </a:p>
          <a:p>
            <a:endParaRPr lang="en-GB" sz="3200" dirty="0">
              <a:latin typeface="+mj-lt"/>
            </a:endParaRPr>
          </a:p>
          <a:p>
            <a:r>
              <a:rPr lang="en-GB" sz="3200" dirty="0">
                <a:latin typeface="+mj-lt"/>
              </a:rPr>
              <a:t>We politely ask all parents to remain on the playground at home time. </a:t>
            </a:r>
          </a:p>
          <a:p>
            <a:endParaRPr lang="en-GB" sz="3200" dirty="0">
              <a:latin typeface="+mj-lt"/>
            </a:endParaRPr>
          </a:p>
          <a:p>
            <a:r>
              <a:rPr lang="en-GB" sz="3200" dirty="0">
                <a:latin typeface="+mj-lt"/>
              </a:rPr>
              <a:t>Notify class teacher if someone new is collecting your child. </a:t>
            </a:r>
          </a:p>
        </p:txBody>
      </p:sp>
    </p:spTree>
    <p:extLst>
      <p:ext uri="{BB962C8B-B14F-4D97-AF65-F5344CB8AC3E}">
        <p14:creationId xmlns:p14="http://schemas.microsoft.com/office/powerpoint/2010/main" val="1506406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668" y="236669"/>
            <a:ext cx="11807315" cy="536064"/>
          </a:xfrm>
        </p:spPr>
        <p:txBody>
          <a:bodyPr>
            <a:normAutofit fontScale="90000"/>
          </a:bodyPr>
          <a:lstStyle/>
          <a:p>
            <a:r>
              <a:rPr lang="en-GB" dirty="0"/>
              <a:t>TIMETABLE</a:t>
            </a:r>
          </a:p>
        </p:txBody>
      </p:sp>
      <p:pic>
        <p:nvPicPr>
          <p:cNvPr id="3" name="Picture 2"/>
          <p:cNvPicPr>
            <a:picLocks noChangeAspect="1"/>
          </p:cNvPicPr>
          <p:nvPr/>
        </p:nvPicPr>
        <p:blipFill>
          <a:blip r:embed="rId3"/>
          <a:stretch>
            <a:fillRect/>
          </a:stretch>
        </p:blipFill>
        <p:spPr>
          <a:xfrm>
            <a:off x="967037" y="787723"/>
            <a:ext cx="10156575" cy="5996701"/>
          </a:xfrm>
          <a:prstGeom prst="rect">
            <a:avLst/>
          </a:prstGeom>
        </p:spPr>
      </p:pic>
    </p:spTree>
    <p:extLst>
      <p:ext uri="{BB962C8B-B14F-4D97-AF65-F5344CB8AC3E}">
        <p14:creationId xmlns:p14="http://schemas.microsoft.com/office/powerpoint/2010/main" val="28590533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A typical year 4 day</a:t>
            </a:r>
            <a:endParaRPr lang="en-GB" dirty="0"/>
          </a:p>
        </p:txBody>
      </p:sp>
      <p:sp>
        <p:nvSpPr>
          <p:cNvPr id="3" name="Subtitle 2"/>
          <p:cNvSpPr>
            <a:spLocks noGrp="1"/>
          </p:cNvSpPr>
          <p:nvPr>
            <p:ph type="subTitle" idx="1"/>
          </p:nvPr>
        </p:nvSpPr>
        <p:spPr>
          <a:xfrm>
            <a:off x="848008" y="1285102"/>
            <a:ext cx="10555706" cy="5572897"/>
          </a:xfrm>
        </p:spPr>
        <p:txBody>
          <a:bodyPr>
            <a:noAutofit/>
          </a:bodyPr>
          <a:lstStyle/>
          <a:p>
            <a:pPr algn="l"/>
            <a:r>
              <a:rPr lang="en-GB" sz="3200" u="sng" dirty="0">
                <a:latin typeface="SassoonPrimaryInfant" pitchFamily="2" charset="0"/>
              </a:rPr>
              <a:t>Morning</a:t>
            </a:r>
          </a:p>
          <a:p>
            <a:pPr algn="l"/>
            <a:r>
              <a:rPr lang="en-GB" sz="3200" dirty="0">
                <a:latin typeface="SassoonPrimaryInfant" pitchFamily="2" charset="0"/>
              </a:rPr>
              <a:t>H</a:t>
            </a:r>
            <a:r>
              <a:rPr lang="en-GB" sz="3200" dirty="0" smtClean="0">
                <a:latin typeface="SassoonPrimaryInfant" pitchFamily="2" charset="0"/>
              </a:rPr>
              <a:t>andwriting, grammar, spellings, </a:t>
            </a:r>
            <a:r>
              <a:rPr lang="en-GB" sz="3200" dirty="0">
                <a:latin typeface="SassoonPrimaryInfant" pitchFamily="2" charset="0"/>
              </a:rPr>
              <a:t>writing lesson </a:t>
            </a:r>
          </a:p>
          <a:p>
            <a:pPr algn="l"/>
            <a:r>
              <a:rPr lang="en-GB" sz="3200" b="1" dirty="0">
                <a:latin typeface="SassoonPrimaryInfant" pitchFamily="2" charset="0"/>
              </a:rPr>
              <a:t>PLAYTIME</a:t>
            </a:r>
            <a:r>
              <a:rPr lang="en-GB" sz="3200" dirty="0">
                <a:latin typeface="SassoonPrimaryInfant" pitchFamily="2" charset="0"/>
              </a:rPr>
              <a:t> </a:t>
            </a:r>
            <a:r>
              <a:rPr lang="en-GB" dirty="0">
                <a:latin typeface="SassoonPrimaryInfant" pitchFamily="2" charset="0"/>
              </a:rPr>
              <a:t>(15 </a:t>
            </a:r>
            <a:r>
              <a:rPr lang="en-GB" dirty="0" err="1">
                <a:latin typeface="SassoonPrimaryInfant" pitchFamily="2" charset="0"/>
              </a:rPr>
              <a:t>mins</a:t>
            </a:r>
            <a:r>
              <a:rPr lang="en-GB" dirty="0">
                <a:latin typeface="SassoonPrimaryInfant" pitchFamily="2" charset="0"/>
              </a:rPr>
              <a:t>)</a:t>
            </a:r>
          </a:p>
          <a:p>
            <a:pPr algn="l"/>
            <a:r>
              <a:rPr lang="en-GB" sz="3200" dirty="0" smtClean="0">
                <a:latin typeface="SassoonPrimaryInfant" pitchFamily="2" charset="0"/>
              </a:rPr>
              <a:t>Maths, times tables</a:t>
            </a:r>
            <a:endParaRPr lang="en-GB" sz="3200" dirty="0">
              <a:latin typeface="SassoonPrimaryInfant" pitchFamily="2" charset="0"/>
            </a:endParaRPr>
          </a:p>
          <a:p>
            <a:pPr algn="l"/>
            <a:r>
              <a:rPr lang="en-GB" sz="3200" b="1" dirty="0">
                <a:latin typeface="SassoonPrimaryInfant" pitchFamily="2" charset="0"/>
              </a:rPr>
              <a:t>LUNCHTIME</a:t>
            </a:r>
            <a:r>
              <a:rPr lang="en-GB" sz="3200" dirty="0">
                <a:latin typeface="SassoonPrimaryInfant" pitchFamily="2" charset="0"/>
              </a:rPr>
              <a:t> </a:t>
            </a:r>
            <a:r>
              <a:rPr lang="en-GB" dirty="0">
                <a:latin typeface="SassoonPrimaryInfant" pitchFamily="2" charset="0"/>
              </a:rPr>
              <a:t>(1 hour)</a:t>
            </a:r>
            <a:endParaRPr lang="en-GB" b="1" dirty="0">
              <a:latin typeface="SassoonPrimaryInfant" pitchFamily="2" charset="0"/>
            </a:endParaRPr>
          </a:p>
          <a:p>
            <a:pPr algn="l"/>
            <a:r>
              <a:rPr lang="en-GB" sz="3200" u="sng" dirty="0">
                <a:latin typeface="SassoonPrimaryInfant" pitchFamily="2" charset="0"/>
              </a:rPr>
              <a:t>Afternoon</a:t>
            </a:r>
            <a:r>
              <a:rPr lang="en-GB" sz="3200" dirty="0">
                <a:latin typeface="SassoonPrimaryInfant" pitchFamily="2" charset="0"/>
              </a:rPr>
              <a:t> </a:t>
            </a:r>
          </a:p>
          <a:p>
            <a:pPr algn="l"/>
            <a:r>
              <a:rPr lang="en-GB" sz="3200" dirty="0" smtClean="0">
                <a:latin typeface="SassoonPrimaryInfant" pitchFamily="2" charset="0"/>
              </a:rPr>
              <a:t>Wider </a:t>
            </a:r>
            <a:r>
              <a:rPr lang="en-GB" sz="3200" dirty="0">
                <a:latin typeface="SassoonPrimaryInfant" pitchFamily="2" charset="0"/>
              </a:rPr>
              <a:t>Curriculum (Religion, PE, Music, Geography, History, Art, Science</a:t>
            </a:r>
            <a:r>
              <a:rPr lang="en-GB" sz="3200" dirty="0" smtClean="0">
                <a:latin typeface="SassoonPrimaryInfant" pitchFamily="2" charset="0"/>
              </a:rPr>
              <a:t>)</a:t>
            </a:r>
            <a:endParaRPr lang="en-GB" sz="3200" b="1" dirty="0">
              <a:latin typeface="SassoonPrimaryInfant" pitchFamily="2" charset="0"/>
            </a:endParaRPr>
          </a:p>
          <a:p>
            <a:pPr algn="l"/>
            <a:r>
              <a:rPr lang="en-GB" sz="3200" b="1" dirty="0">
                <a:latin typeface="SassoonPrimaryInfant" pitchFamily="2" charset="0"/>
              </a:rPr>
              <a:t>7pm bedtime </a:t>
            </a:r>
            <a:r>
              <a:rPr lang="en-GB" sz="3200" b="1" dirty="0" smtClean="0">
                <a:latin typeface="SassoonPrimaryInfant" pitchFamily="2" charset="0"/>
              </a:rPr>
              <a:t>(9-11 hours) </a:t>
            </a:r>
            <a:endParaRPr lang="en-GB" sz="3200" b="1" dirty="0">
              <a:latin typeface="SassoonPrimaryInfant" pitchFamily="2" charset="0"/>
            </a:endParaRPr>
          </a:p>
        </p:txBody>
      </p:sp>
    </p:spTree>
    <p:extLst>
      <p:ext uri="{BB962C8B-B14F-4D97-AF65-F5344CB8AC3E}">
        <p14:creationId xmlns:p14="http://schemas.microsoft.com/office/powerpoint/2010/main" val="28073787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t>READING</a:t>
            </a:r>
          </a:p>
        </p:txBody>
      </p:sp>
      <p:sp>
        <p:nvSpPr>
          <p:cNvPr id="3" name="Subtitle 2"/>
          <p:cNvSpPr>
            <a:spLocks noGrp="1"/>
          </p:cNvSpPr>
          <p:nvPr>
            <p:ph type="subTitle" idx="1"/>
          </p:nvPr>
        </p:nvSpPr>
        <p:spPr>
          <a:xfrm>
            <a:off x="2193323" y="1285103"/>
            <a:ext cx="9669163" cy="4734844"/>
          </a:xfrm>
        </p:spPr>
        <p:txBody>
          <a:bodyPr>
            <a:noAutofit/>
          </a:bodyPr>
          <a:lstStyle/>
          <a:p>
            <a:r>
              <a:rPr lang="en-GB" sz="3200" dirty="0"/>
              <a:t>Children will be expected to read every day and sign their reading diaries 5 days a week. We expect them to do this by themselves. </a:t>
            </a:r>
          </a:p>
          <a:p>
            <a:endParaRPr lang="en-GB" sz="3200" dirty="0"/>
          </a:p>
          <a:p>
            <a:r>
              <a:rPr lang="en-GB" sz="3200" dirty="0"/>
              <a:t>We encourage the children to write a short summary of what they have read in the book. These will be checked by the adults.  </a:t>
            </a:r>
          </a:p>
          <a:p>
            <a:endParaRPr lang="en-GB" sz="3200" dirty="0"/>
          </a:p>
          <a:p>
            <a:r>
              <a:rPr lang="en-GB" sz="3200" dirty="0"/>
              <a:t>Your child’s book will be changed every </a:t>
            </a:r>
            <a:r>
              <a:rPr lang="en-GB" sz="3200" dirty="0" smtClean="0"/>
              <a:t>Friday</a:t>
            </a:r>
            <a:r>
              <a:rPr lang="en-GB" sz="3200" dirty="0"/>
              <a:t>. </a:t>
            </a:r>
          </a:p>
        </p:txBody>
      </p:sp>
      <p:pic>
        <p:nvPicPr>
          <p:cNvPr id="1026" name="Picture 2" descr="What are Reading Levels and Book Bands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26442" r="24343"/>
          <a:stretch/>
        </p:blipFill>
        <p:spPr bwMode="auto">
          <a:xfrm>
            <a:off x="-135924" y="3652525"/>
            <a:ext cx="2953265"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9238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t>READING</a:t>
            </a:r>
          </a:p>
        </p:txBody>
      </p:sp>
      <p:pic>
        <p:nvPicPr>
          <p:cNvPr id="1026" name="Picture 2" descr="What are Reading Levels and Book Bands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26442" r="24343"/>
          <a:stretch/>
        </p:blipFill>
        <p:spPr bwMode="auto">
          <a:xfrm>
            <a:off x="-135924" y="3652525"/>
            <a:ext cx="2953265" cy="30003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4466259" y="1511118"/>
            <a:ext cx="3784051" cy="5141783"/>
          </a:xfrm>
          <a:prstGeom prst="rect">
            <a:avLst/>
          </a:prstGeom>
        </p:spPr>
      </p:pic>
    </p:spTree>
    <p:extLst>
      <p:ext uri="{BB962C8B-B14F-4D97-AF65-F5344CB8AC3E}">
        <p14:creationId xmlns:p14="http://schemas.microsoft.com/office/powerpoint/2010/main" val="35737578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HOMEWORK</a:t>
            </a:r>
            <a:endParaRPr lang="en-GB" dirty="0"/>
          </a:p>
        </p:txBody>
      </p:sp>
      <p:sp>
        <p:nvSpPr>
          <p:cNvPr id="3" name="Subtitle 2"/>
          <p:cNvSpPr>
            <a:spLocks noGrp="1"/>
          </p:cNvSpPr>
          <p:nvPr>
            <p:ph type="subTitle" idx="1"/>
          </p:nvPr>
        </p:nvSpPr>
        <p:spPr>
          <a:xfrm>
            <a:off x="302740" y="1742301"/>
            <a:ext cx="8804190" cy="5115699"/>
          </a:xfrm>
        </p:spPr>
        <p:txBody>
          <a:bodyPr>
            <a:noAutofit/>
          </a:bodyPr>
          <a:lstStyle/>
          <a:p>
            <a:r>
              <a:rPr lang="en-GB" sz="3200" dirty="0" smtClean="0">
                <a:latin typeface="SassoonPrimaryInfant" pitchFamily="2" charset="0"/>
              </a:rPr>
              <a:t>Homework will consist of 3 things </a:t>
            </a:r>
          </a:p>
          <a:p>
            <a:endParaRPr lang="en-GB" sz="3200" dirty="0" smtClean="0">
              <a:latin typeface="SassoonPrimaryInfant" pitchFamily="2" charset="0"/>
            </a:endParaRPr>
          </a:p>
          <a:p>
            <a:pPr marL="514350" indent="-514350">
              <a:buAutoNum type="arabicPeriod"/>
            </a:pPr>
            <a:r>
              <a:rPr lang="en-GB" sz="3200" dirty="0" smtClean="0">
                <a:latin typeface="SassoonPrimaryInfant" pitchFamily="2" charset="0"/>
              </a:rPr>
              <a:t>1.Daily reading (writing a summary sentence) </a:t>
            </a:r>
          </a:p>
          <a:p>
            <a:pPr marL="514350" indent="-514350">
              <a:buAutoNum type="arabicPeriod"/>
            </a:pPr>
            <a:r>
              <a:rPr lang="en-GB" sz="3200" dirty="0" smtClean="0">
                <a:latin typeface="SassoonPrimaryInfant" pitchFamily="2" charset="0"/>
              </a:rPr>
              <a:t>One book a week.</a:t>
            </a:r>
          </a:p>
          <a:p>
            <a:pPr marL="514350" indent="-514350">
              <a:buAutoNum type="arabicPeriod"/>
            </a:pPr>
            <a:endParaRPr lang="en-GB" sz="3200" dirty="0" smtClean="0">
              <a:latin typeface="SassoonPrimaryInfant" pitchFamily="2" charset="0"/>
            </a:endParaRPr>
          </a:p>
          <a:p>
            <a:pPr marL="514350" indent="-514350">
              <a:buFont typeface="+mj-lt"/>
              <a:buAutoNum type="arabicPeriod"/>
            </a:pPr>
            <a:r>
              <a:rPr lang="en-GB" sz="3200" dirty="0" smtClean="0">
                <a:latin typeface="SassoonPrimaryInfant" pitchFamily="2" charset="0"/>
              </a:rPr>
              <a:t>2. x tables practice (TTRS) </a:t>
            </a:r>
          </a:p>
          <a:p>
            <a:pPr marL="514350" indent="-514350">
              <a:buFont typeface="+mj-lt"/>
              <a:buAutoNum type="arabicPeriod"/>
            </a:pPr>
            <a:endParaRPr lang="en-GB" sz="3200" dirty="0" smtClean="0">
              <a:latin typeface="SassoonPrimaryInfant" pitchFamily="2" charset="0"/>
            </a:endParaRPr>
          </a:p>
          <a:p>
            <a:pPr marL="514350" indent="-514350">
              <a:buFont typeface="+mj-lt"/>
              <a:buAutoNum type="arabicPeriod"/>
            </a:pPr>
            <a:r>
              <a:rPr lang="en-GB" sz="3200" dirty="0" smtClean="0">
                <a:latin typeface="SassoonPrimaryInfant" pitchFamily="2" charset="0"/>
              </a:rPr>
              <a:t>3.Spelling worksheet (Every Friday)</a:t>
            </a:r>
            <a:endParaRPr lang="en-GB" sz="3200" dirty="0">
              <a:latin typeface="SassoonPrimaryInfant" pitchFamily="2" charset="0"/>
            </a:endParaRPr>
          </a:p>
        </p:txBody>
      </p:sp>
      <p:pic>
        <p:nvPicPr>
          <p:cNvPr id="2050" name="Picture 2" descr="huiswerk Illustration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15735" r="23725"/>
          <a:stretch/>
        </p:blipFill>
        <p:spPr bwMode="auto">
          <a:xfrm>
            <a:off x="8559113" y="3857624"/>
            <a:ext cx="3632887"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8579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solidFill>
                  <a:schemeClr val="bg1"/>
                </a:solidFill>
              </a:rPr>
              <a:t>HOMEWORK - Spellings</a:t>
            </a:r>
            <a:endParaRPr lang="en-GB" dirty="0">
              <a:solidFill>
                <a:schemeClr val="bg1"/>
              </a:solidFill>
            </a:endParaRPr>
          </a:p>
        </p:txBody>
      </p:sp>
      <p:sp>
        <p:nvSpPr>
          <p:cNvPr id="3" name="Subtitle 2"/>
          <p:cNvSpPr>
            <a:spLocks noGrp="1"/>
          </p:cNvSpPr>
          <p:nvPr>
            <p:ph type="subTitle" idx="1"/>
          </p:nvPr>
        </p:nvSpPr>
        <p:spPr>
          <a:xfrm>
            <a:off x="302740" y="1742301"/>
            <a:ext cx="8804190" cy="4287795"/>
          </a:xfrm>
        </p:spPr>
        <p:txBody>
          <a:bodyPr>
            <a:noAutofit/>
          </a:bodyPr>
          <a:lstStyle/>
          <a:p>
            <a:r>
              <a:rPr lang="en-GB" sz="3200" dirty="0"/>
              <a:t>Homework will be </a:t>
            </a:r>
            <a:r>
              <a:rPr lang="en-GB" sz="3200" dirty="0" smtClean="0"/>
              <a:t>given out every Friday (starting the Friday just gone) . </a:t>
            </a:r>
            <a:r>
              <a:rPr lang="en-GB" sz="3200" dirty="0"/>
              <a:t>This must be completed by the following Monday, giving children the weekend to complete the work. </a:t>
            </a:r>
          </a:p>
          <a:p>
            <a:endParaRPr lang="en-GB" sz="3200" dirty="0"/>
          </a:p>
          <a:p>
            <a:r>
              <a:rPr lang="en-GB" sz="3200" dirty="0"/>
              <a:t>If children do not do the homework over the weekend, they will complete it during break time. </a:t>
            </a:r>
          </a:p>
        </p:txBody>
      </p:sp>
      <p:pic>
        <p:nvPicPr>
          <p:cNvPr id="2050" name="Picture 2" descr="huiswerk Illustration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15735" r="23725"/>
          <a:stretch/>
        </p:blipFill>
        <p:spPr bwMode="auto">
          <a:xfrm>
            <a:off x="8559113" y="3857624"/>
            <a:ext cx="3632887"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0234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TTRS</a:t>
            </a:r>
            <a:endParaRPr lang="en-GB" dirty="0"/>
          </a:p>
        </p:txBody>
      </p:sp>
      <p:pic>
        <p:nvPicPr>
          <p:cNvPr id="4" name="Picture 3"/>
          <p:cNvPicPr>
            <a:picLocks noChangeAspect="1"/>
          </p:cNvPicPr>
          <p:nvPr/>
        </p:nvPicPr>
        <p:blipFill>
          <a:blip r:embed="rId3"/>
          <a:stretch>
            <a:fillRect/>
          </a:stretch>
        </p:blipFill>
        <p:spPr>
          <a:xfrm>
            <a:off x="302740" y="1386398"/>
            <a:ext cx="7457012" cy="5271577"/>
          </a:xfrm>
          <a:prstGeom prst="rect">
            <a:avLst/>
          </a:prstGeom>
        </p:spPr>
      </p:pic>
      <p:sp>
        <p:nvSpPr>
          <p:cNvPr id="6" name="Subtitle 2"/>
          <p:cNvSpPr txBox="1">
            <a:spLocks/>
          </p:cNvSpPr>
          <p:nvPr/>
        </p:nvSpPr>
        <p:spPr>
          <a:xfrm>
            <a:off x="7658100" y="1563800"/>
            <a:ext cx="4533900" cy="4464588"/>
          </a:xfrm>
          <a:prstGeom prst="rect">
            <a:avLst/>
          </a:prstGeom>
          <a:noFill/>
        </p:spPr>
        <p:txBody>
          <a:bodyPr vert="horz" lIns="91440" tIns="45720" rIns="91440" bIns="45720" rtlCol="0">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85000"/>
                    <a:lumOff val="15000"/>
                  </a:schemeClr>
                </a:solidFill>
                <a:latin typeface="+mn-lt"/>
                <a:ea typeface="+mn-ea"/>
                <a:cs typeface="+mn-cs"/>
              </a:defRPr>
            </a:lvl2pPr>
            <a:lvl3pPr marL="914400" indent="0" algn="ctr" defTabSz="914400" rtl="0" eaLnBrk="1" latinLnBrk="0" hangingPunct="1">
              <a:lnSpc>
                <a:spcPct val="100000"/>
              </a:lnSpc>
              <a:spcBef>
                <a:spcPts val="1000"/>
              </a:spcBef>
              <a:buClr>
                <a:schemeClr val="accent2"/>
              </a:buClr>
              <a:buFont typeface="Arial" panose="020B0604020202020204" pitchFamily="34" charset="0"/>
              <a:buNone/>
              <a:defRPr sz="1800" kern="1200">
                <a:solidFill>
                  <a:schemeClr val="tx1">
                    <a:lumMod val="85000"/>
                    <a:lumOff val="15000"/>
                  </a:schemeClr>
                </a:solidFill>
                <a:latin typeface="+mn-lt"/>
                <a:ea typeface="+mn-ea"/>
                <a:cs typeface="+mn-cs"/>
              </a:defRPr>
            </a:lvl3pPr>
            <a:lvl4pPr marL="13716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4pPr>
            <a:lvl5pPr marL="18288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5pPr>
            <a:lvl6pPr marL="22860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8pPr>
            <a:lvl9pPr marL="36576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9pPr>
          </a:lstStyle>
          <a:p>
            <a:r>
              <a:rPr lang="en-GB" sz="3200" dirty="0" smtClean="0"/>
              <a:t>TTRS practice should be daily to prepare the children to sit their multiplication check in Year 4.</a:t>
            </a:r>
          </a:p>
          <a:p>
            <a:endParaRPr lang="en-GB" sz="3200" dirty="0"/>
          </a:p>
          <a:p>
            <a:r>
              <a:rPr lang="en-GB" sz="3200" dirty="0" smtClean="0"/>
              <a:t>There will be a weekly competition between both classes. </a:t>
            </a:r>
          </a:p>
          <a:p>
            <a:endParaRPr lang="en-GB" sz="3200" dirty="0"/>
          </a:p>
          <a:p>
            <a:endParaRPr lang="en-GB" sz="3200" dirty="0" smtClean="0"/>
          </a:p>
        </p:txBody>
      </p:sp>
    </p:spTree>
    <p:extLst>
      <p:ext uri="{BB962C8B-B14F-4D97-AF65-F5344CB8AC3E}">
        <p14:creationId xmlns:p14="http://schemas.microsoft.com/office/powerpoint/2010/main" val="11159250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t>Multiplication tables check (MTC)</a:t>
            </a:r>
          </a:p>
        </p:txBody>
      </p:sp>
      <p:sp>
        <p:nvSpPr>
          <p:cNvPr id="3" name="Subtitle 2"/>
          <p:cNvSpPr>
            <a:spLocks noGrp="1"/>
          </p:cNvSpPr>
          <p:nvPr>
            <p:ph type="subTitle" idx="1"/>
          </p:nvPr>
        </p:nvSpPr>
        <p:spPr>
          <a:xfrm>
            <a:off x="302740" y="1878226"/>
            <a:ext cx="11646243" cy="4636873"/>
          </a:xfrm>
        </p:spPr>
        <p:txBody>
          <a:bodyPr>
            <a:noAutofit/>
          </a:bodyPr>
          <a:lstStyle/>
          <a:p>
            <a:r>
              <a:rPr lang="en-GB" sz="3200" dirty="0"/>
              <a:t>All year 4 children will take the multiplication tables check, required by the government. It comprises 25 questions and the children have 6 seconds to answer.</a:t>
            </a:r>
          </a:p>
          <a:p>
            <a:endParaRPr lang="en-GB" sz="3200" dirty="0"/>
          </a:p>
          <a:p>
            <a:r>
              <a:rPr lang="en-GB" sz="3200" dirty="0"/>
              <a:t>TTRS is a brilliant way for children to learn their times tables. </a:t>
            </a:r>
          </a:p>
          <a:p>
            <a:endParaRPr lang="en-GB" sz="3200" dirty="0"/>
          </a:p>
          <a:p>
            <a:r>
              <a:rPr lang="en-GB" sz="3200" dirty="0"/>
              <a:t>Other useful websites – timestables.co.uk, top marks</a:t>
            </a:r>
          </a:p>
        </p:txBody>
      </p:sp>
    </p:spTree>
    <p:extLst>
      <p:ext uri="{BB962C8B-B14F-4D97-AF65-F5344CB8AC3E}">
        <p14:creationId xmlns:p14="http://schemas.microsoft.com/office/powerpoint/2010/main" val="5617820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t>PE</a:t>
            </a:r>
          </a:p>
        </p:txBody>
      </p:sp>
      <p:sp>
        <p:nvSpPr>
          <p:cNvPr id="3" name="Subtitle 2"/>
          <p:cNvSpPr>
            <a:spLocks noGrp="1"/>
          </p:cNvSpPr>
          <p:nvPr>
            <p:ph type="subTitle" idx="1"/>
          </p:nvPr>
        </p:nvSpPr>
        <p:spPr>
          <a:xfrm>
            <a:off x="157547" y="1540561"/>
            <a:ext cx="6008475" cy="4971449"/>
          </a:xfrm>
        </p:spPr>
        <p:txBody>
          <a:bodyPr>
            <a:noAutofit/>
          </a:bodyPr>
          <a:lstStyle/>
          <a:p>
            <a:r>
              <a:rPr lang="en-GB" sz="2800" dirty="0"/>
              <a:t>PE is taught on </a:t>
            </a:r>
            <a:r>
              <a:rPr lang="en-GB" sz="2800" b="1" dirty="0"/>
              <a:t>Tuesdays</a:t>
            </a:r>
            <a:r>
              <a:rPr lang="en-GB" sz="2800" dirty="0"/>
              <a:t>. We ask that the children wear their PE kits for school. This is a plain white T-shirt, black shorts or leggings and pumps or trainers. If it is cold, the children can wear tracksuit trousers and a sweatshirt over this kit. We do gymnastics/dance on a Tuesday as well as games. The children need to have shorts and leggings for this as tracksuit trousers can catch on the equipment.</a:t>
            </a:r>
          </a:p>
        </p:txBody>
      </p:sp>
      <p:pic>
        <p:nvPicPr>
          <p:cNvPr id="4" name="Picture 3" descr="PE-K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37189" y="1911265"/>
            <a:ext cx="5735361" cy="4230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373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Birthdays</a:t>
            </a:r>
            <a:endParaRPr lang="en-GB" dirty="0"/>
          </a:p>
        </p:txBody>
      </p:sp>
      <p:sp>
        <p:nvSpPr>
          <p:cNvPr id="3" name="Subtitle 2"/>
          <p:cNvSpPr>
            <a:spLocks noGrp="1"/>
          </p:cNvSpPr>
          <p:nvPr>
            <p:ph type="subTitle" idx="1"/>
          </p:nvPr>
        </p:nvSpPr>
        <p:spPr>
          <a:xfrm>
            <a:off x="302740" y="1405614"/>
            <a:ext cx="11646243" cy="5323959"/>
          </a:xfrm>
        </p:spPr>
        <p:txBody>
          <a:bodyPr>
            <a:noAutofit/>
          </a:bodyPr>
          <a:lstStyle/>
          <a:p>
            <a:r>
              <a:rPr lang="en-GB" sz="3200" dirty="0"/>
              <a:t>Polite reminder that birthday treats are not permitted in school, to safeguard children with allergies. </a:t>
            </a:r>
          </a:p>
          <a:p>
            <a:r>
              <a:rPr lang="en-GB" sz="3200" dirty="0"/>
              <a:t>A book can be purchased which we would add to the class library and shared with the children.  </a:t>
            </a:r>
          </a:p>
          <a:p>
            <a:r>
              <a:rPr lang="en-GB" sz="3200" dirty="0"/>
              <a:t>Name any items of clothing brought into school- coats, jumpers, cardigans  </a:t>
            </a:r>
          </a:p>
          <a:p>
            <a:r>
              <a:rPr lang="en-GB" sz="3200" dirty="0"/>
              <a:t>Any questions throughout the year, please do not hesitate to ask. </a:t>
            </a:r>
          </a:p>
          <a:p>
            <a:r>
              <a:rPr lang="en-GB" sz="3200" dirty="0"/>
              <a:t>Best time to speak to teachers: 8.40am. </a:t>
            </a:r>
          </a:p>
        </p:txBody>
      </p:sp>
    </p:spTree>
    <p:extLst>
      <p:ext uri="{BB962C8B-B14F-4D97-AF65-F5344CB8AC3E}">
        <p14:creationId xmlns:p14="http://schemas.microsoft.com/office/powerpoint/2010/main" val="16522179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t>FINAL REMARKS</a:t>
            </a:r>
          </a:p>
        </p:txBody>
      </p:sp>
      <p:sp>
        <p:nvSpPr>
          <p:cNvPr id="3" name="Subtitle 2"/>
          <p:cNvSpPr>
            <a:spLocks noGrp="1"/>
          </p:cNvSpPr>
          <p:nvPr>
            <p:ph type="subTitle" idx="1"/>
          </p:nvPr>
        </p:nvSpPr>
        <p:spPr>
          <a:xfrm>
            <a:off x="302740" y="1405614"/>
            <a:ext cx="11646243" cy="5323959"/>
          </a:xfrm>
        </p:spPr>
        <p:txBody>
          <a:bodyPr>
            <a:noAutofit/>
          </a:bodyPr>
          <a:lstStyle/>
          <a:p>
            <a:r>
              <a:rPr lang="en-GB" sz="3200" dirty="0"/>
              <a:t>Please keep us informed of any changes with regards to medication or dietary/allergy information. </a:t>
            </a:r>
          </a:p>
          <a:p>
            <a:endParaRPr lang="en-GB" sz="3200" dirty="0"/>
          </a:p>
          <a:p>
            <a:r>
              <a:rPr lang="en-GB" sz="3200" dirty="0"/>
              <a:t>We will send important information regarding trips </a:t>
            </a:r>
            <a:r>
              <a:rPr lang="en-GB" sz="3200" dirty="0" err="1"/>
              <a:t>etc</a:t>
            </a:r>
            <a:r>
              <a:rPr lang="en-GB" sz="3200" dirty="0"/>
              <a:t> through Parent Pay or in a letter.</a:t>
            </a:r>
          </a:p>
          <a:p>
            <a:endParaRPr lang="en-GB" sz="3200" dirty="0"/>
          </a:p>
          <a:p>
            <a:r>
              <a:rPr lang="en-GB" sz="3200" dirty="0"/>
              <a:t>Any questions, come let us know. </a:t>
            </a:r>
            <a:endParaRPr lang="en-GB" sz="3200" dirty="0" smtClean="0"/>
          </a:p>
          <a:p>
            <a:endParaRPr lang="en-GB" sz="3200" dirty="0"/>
          </a:p>
        </p:txBody>
      </p:sp>
    </p:spTree>
    <p:extLst>
      <p:ext uri="{BB962C8B-B14F-4D97-AF65-F5344CB8AC3E}">
        <p14:creationId xmlns:p14="http://schemas.microsoft.com/office/powerpoint/2010/main" val="16347494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Thank you for coming!</a:t>
            </a:r>
            <a:endParaRPr lang="en-GB" dirty="0"/>
          </a:p>
        </p:txBody>
      </p:sp>
      <p:sp>
        <p:nvSpPr>
          <p:cNvPr id="3" name="Subtitle 2"/>
          <p:cNvSpPr>
            <a:spLocks noGrp="1"/>
          </p:cNvSpPr>
          <p:nvPr>
            <p:ph type="subTitle" idx="1"/>
          </p:nvPr>
        </p:nvSpPr>
        <p:spPr>
          <a:xfrm>
            <a:off x="302740" y="1405614"/>
            <a:ext cx="11646243" cy="5323959"/>
          </a:xfrm>
        </p:spPr>
        <p:txBody>
          <a:bodyPr>
            <a:noAutofit/>
          </a:bodyPr>
          <a:lstStyle/>
          <a:p>
            <a:r>
              <a:rPr lang="en-GB" sz="3200" dirty="0" smtClean="0"/>
              <a:t>Children will be released from classrooms in the usual way. </a:t>
            </a:r>
            <a:endParaRPr lang="en-GB" sz="3200" dirty="0"/>
          </a:p>
        </p:txBody>
      </p:sp>
    </p:spTree>
    <p:extLst>
      <p:ext uri="{BB962C8B-B14F-4D97-AF65-F5344CB8AC3E}">
        <p14:creationId xmlns:p14="http://schemas.microsoft.com/office/powerpoint/2010/main" val="717250866"/>
      </p:ext>
    </p:extLst>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285</TotalTime>
  <Words>890</Words>
  <Application>Microsoft Office PowerPoint</Application>
  <PresentationFormat>Widescreen</PresentationFormat>
  <Paragraphs>109</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Gill Sans MT</vt:lpstr>
      <vt:lpstr>SassoonPrimaryInfant</vt:lpstr>
      <vt:lpstr>Times New Roman</vt:lpstr>
      <vt:lpstr>Parcel</vt:lpstr>
      <vt:lpstr>WELCOME TO YEAR 4</vt:lpstr>
      <vt:lpstr>Year 4 team</vt:lpstr>
      <vt:lpstr>DROP OFF AND PICK UP</vt:lpstr>
      <vt:lpstr>TIMETABLE</vt:lpstr>
      <vt:lpstr>A typical year 4 day</vt:lpstr>
      <vt:lpstr>READING</vt:lpstr>
      <vt:lpstr>READING</vt:lpstr>
      <vt:lpstr>HOMEWORK</vt:lpstr>
      <vt:lpstr>HOMEWORK - Spellings</vt:lpstr>
      <vt:lpstr>TTRS</vt:lpstr>
      <vt:lpstr>Multiplication tables check (MTC)</vt:lpstr>
      <vt:lpstr>PE</vt:lpstr>
      <vt:lpstr>Birthdays</vt:lpstr>
      <vt:lpstr>FINAL REMARKS</vt:lpstr>
      <vt:lpstr>Thank you for coming!</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Miss R. Sale</dc:creator>
  <cp:lastModifiedBy>Miss R. Sale</cp:lastModifiedBy>
  <cp:revision>79</cp:revision>
  <dcterms:created xsi:type="dcterms:W3CDTF">2022-09-07T06:06:30Z</dcterms:created>
  <dcterms:modified xsi:type="dcterms:W3CDTF">2025-09-15T06:07:48Z</dcterms:modified>
</cp:coreProperties>
</file>