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4"/>
  </p:notesMasterIdLst>
  <p:handoutMasterIdLst>
    <p:handoutMasterId r:id="rId15"/>
  </p:handoutMasterIdLst>
  <p:sldIdLst>
    <p:sldId id="256" r:id="rId2"/>
    <p:sldId id="258" r:id="rId3"/>
    <p:sldId id="265" r:id="rId4"/>
    <p:sldId id="257" r:id="rId5"/>
    <p:sldId id="266" r:id="rId6"/>
    <p:sldId id="259" r:id="rId7"/>
    <p:sldId id="261" r:id="rId8"/>
    <p:sldId id="262" r:id="rId9"/>
    <p:sldId id="268" r:id="rId10"/>
    <p:sldId id="269" r:id="rId11"/>
    <p:sldId id="267" r:id="rId12"/>
    <p:sldId id="264" r:id="rId1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3545AC-8944-4304-B6CD-EEF181A0AAC5}" v="69" dt="2022-09-15T12:02:57.190"/>
    <p1510:client id="{89925C2F-7612-1E9E-DE3C-B88FAEBF9239}" v="162" dt="2022-09-15T12:13:26.729"/>
    <p1510:client id="{91F0D1E0-1E6F-C6C1-BC64-BEDC2A878D80}" v="161" dt="2022-09-15T12:08:21.330"/>
    <p1510:client id="{EAAB0431-949D-A498-FCF1-7447AD3DD941}" v="6" dt="2022-09-15T12:14:12.1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95" autoAdjust="0"/>
    <p:restoredTop sz="80200" autoAdjust="0"/>
  </p:normalViewPr>
  <p:slideViewPr>
    <p:cSldViewPr snapToGrid="0">
      <p:cViewPr varScale="1">
        <p:scale>
          <a:sx n="36" d="100"/>
          <a:sy n="36" d="100"/>
        </p:scale>
        <p:origin x="4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61BD6E65-EBD2-4C69-9C14-8A5EAEA0D26A}" type="datetimeFigureOut">
              <a:rPr lang="en-GB" smtClean="0"/>
              <a:t>16/09/2025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481243AD-199D-43BA-81FD-674A62B79D89}" type="slidenum">
              <a:rPr lang="en-GB" smtClean="0"/>
              <a:t>‹#›</a:t>
            </a:fld>
            <a:endParaRPr lang="en-GB"/>
          </a:p>
        </p:txBody>
      </p:sp>
    </p:spTree>
    <p:extLst>
      <p:ext uri="{BB962C8B-B14F-4D97-AF65-F5344CB8AC3E}">
        <p14:creationId xmlns:p14="http://schemas.microsoft.com/office/powerpoint/2010/main" val="27751057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B4DD0D4-C17E-4ED7-A218-FB16C5F38935}" type="datetimeFigureOut">
              <a:rPr lang="en-GB" smtClean="0"/>
              <a:t>16/09/2025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85844D6-2453-48EE-B72B-695BA5FF7FAB}" type="slidenum">
              <a:rPr lang="en-GB" smtClean="0"/>
              <a:t>‹#›</a:t>
            </a:fld>
            <a:endParaRPr lang="en-GB"/>
          </a:p>
        </p:txBody>
      </p:sp>
    </p:spTree>
    <p:extLst>
      <p:ext uri="{BB962C8B-B14F-4D97-AF65-F5344CB8AC3E}">
        <p14:creationId xmlns:p14="http://schemas.microsoft.com/office/powerpoint/2010/main" val="3661827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Charlotte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1</a:t>
            </a:fld>
            <a:endParaRPr lang="en-GB"/>
          </a:p>
        </p:txBody>
      </p:sp>
    </p:spTree>
    <p:extLst>
      <p:ext uri="{BB962C8B-B14F-4D97-AF65-F5344CB8AC3E}">
        <p14:creationId xmlns:p14="http://schemas.microsoft.com/office/powerpoint/2010/main" val="3292088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err="1" smtClean="0">
                <a:solidFill>
                  <a:schemeClr val="tx1"/>
                </a:solidFill>
                <a:latin typeface="+mn-lt"/>
                <a:ea typeface="Calibri" panose="020F0502020204030204" pitchFamily="34" charset="0"/>
                <a:cs typeface="Times New Roman" panose="02020603050405020304" pitchFamily="18" charset="0"/>
              </a:rPr>
              <a:t>Issie</a:t>
            </a:r>
            <a:r>
              <a:rPr lang="en-GB" sz="1200" kern="1200" dirty="0" smtClean="0">
                <a:solidFill>
                  <a:schemeClr val="tx1"/>
                </a:solidFill>
                <a:latin typeface="+mn-lt"/>
                <a:ea typeface="Calibri" panose="020F0502020204030204" pitchFamily="34" charset="0"/>
                <a:cs typeface="Times New Roman" panose="02020603050405020304" pitchFamily="18" charset="0"/>
              </a:rPr>
              <a:t> - The</a:t>
            </a:r>
            <a:r>
              <a:rPr lang="en-GB" sz="1200" kern="1200" baseline="0" dirty="0" smtClean="0">
                <a:solidFill>
                  <a:schemeClr val="tx1"/>
                </a:solidFill>
                <a:latin typeface="+mn-lt"/>
                <a:ea typeface="Calibri" panose="020F0502020204030204" pitchFamily="34" charset="0"/>
                <a:cs typeface="Times New Roman" panose="02020603050405020304" pitchFamily="18" charset="0"/>
              </a:rPr>
              <a:t> </a:t>
            </a:r>
            <a:r>
              <a:rPr lang="en-GB" sz="1200" kern="1200" dirty="0" smtClean="0">
                <a:solidFill>
                  <a:schemeClr val="tx1"/>
                </a:solidFill>
                <a:latin typeface="+mn-lt"/>
                <a:ea typeface="Calibri" panose="020F0502020204030204" pitchFamily="34" charset="0"/>
                <a:cs typeface="Times New Roman" panose="02020603050405020304" pitchFamily="18" charset="0"/>
              </a:rPr>
              <a:t>whole </a:t>
            </a:r>
            <a:r>
              <a:rPr lang="en-GB" sz="1200" kern="1200" dirty="0">
                <a:solidFill>
                  <a:schemeClr val="tx1"/>
                </a:solidFill>
                <a:latin typeface="+mn-lt"/>
                <a:ea typeface="Calibri" panose="020F0502020204030204" pitchFamily="34" charset="0"/>
                <a:cs typeface="Times New Roman" panose="02020603050405020304" pitchFamily="18" charset="0"/>
              </a:rPr>
              <a:t>team are committed to giving your child the highest quality education possible and we promise to help them in as many ways as we can. If you have any questions about anything, please come and talk to us. </a:t>
            </a:r>
            <a:endParaRPr lang="en-GB" sz="1050" kern="1200" dirty="0">
              <a:solidFill>
                <a:schemeClr val="tx1"/>
              </a:solidFill>
              <a:effectLst/>
              <a:latin typeface="+mn-lt"/>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085844D6-2453-48EE-B72B-695BA5FF7FAB}" type="slidenum">
              <a:rPr lang="en-GB" smtClean="0"/>
              <a:t>2</a:t>
            </a:fld>
            <a:endParaRPr lang="en-GB"/>
          </a:p>
        </p:txBody>
      </p:sp>
    </p:spTree>
    <p:extLst>
      <p:ext uri="{BB962C8B-B14F-4D97-AF65-F5344CB8AC3E}">
        <p14:creationId xmlns:p14="http://schemas.microsoft.com/office/powerpoint/2010/main" val="96410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3</a:t>
            </a:fld>
            <a:endParaRPr lang="en-GB"/>
          </a:p>
        </p:txBody>
      </p:sp>
    </p:spTree>
    <p:extLst>
      <p:ext uri="{BB962C8B-B14F-4D97-AF65-F5344CB8AC3E}">
        <p14:creationId xmlns:p14="http://schemas.microsoft.com/office/powerpoint/2010/main" val="467838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Issie</a:t>
            </a:r>
            <a:r>
              <a:rPr lang="en-GB" baseline="0" dirty="0" smtClean="0"/>
              <a:t> - </a:t>
            </a:r>
            <a:r>
              <a:rPr lang="en-GB" dirty="0" smtClean="0"/>
              <a:t>Here</a:t>
            </a:r>
            <a:r>
              <a:rPr lang="en-GB" baseline="0" dirty="0" smtClean="0"/>
              <a:t> </a:t>
            </a:r>
            <a:r>
              <a:rPr lang="en-GB" baseline="0" dirty="0"/>
              <a:t>is an overview of our timetable. There is some variation between the classes, e.g. Music instead of Art, but the hours dedicated to each subject are the same across the year group. DT and Computing blocks.</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4</a:t>
            </a:fld>
            <a:endParaRPr lang="en-GB"/>
          </a:p>
        </p:txBody>
      </p:sp>
    </p:spTree>
    <p:extLst>
      <p:ext uri="{BB962C8B-B14F-4D97-AF65-F5344CB8AC3E}">
        <p14:creationId xmlns:p14="http://schemas.microsoft.com/office/powerpoint/2010/main" val="4050931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Laura </a:t>
            </a:r>
            <a:r>
              <a:rPr lang="en-GB" dirty="0"/>
              <a:t>- Children may have the</a:t>
            </a:r>
            <a:r>
              <a:rPr lang="en-GB" baseline="0" dirty="0"/>
              <a:t> same book over a few weeks. Just ask them to write what page they are up to in the box. Children will read during break time if they haven’t read at home. </a:t>
            </a:r>
            <a:r>
              <a:rPr lang="en-GB" baseline="0" dirty="0" smtClean="0"/>
              <a:t>Challenge books – 6 over the year to achieve silver badge.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5</a:t>
            </a:fld>
            <a:endParaRPr lang="en-GB"/>
          </a:p>
        </p:txBody>
      </p:sp>
    </p:spTree>
    <p:extLst>
      <p:ext uri="{BB962C8B-B14F-4D97-AF65-F5344CB8AC3E}">
        <p14:creationId xmlns:p14="http://schemas.microsoft.com/office/powerpoint/2010/main" val="2500689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smtClean="0"/>
              <a:t>Issie</a:t>
            </a:r>
            <a:r>
              <a:rPr lang="en-GB" dirty="0" smtClean="0"/>
              <a:t> - TTRS</a:t>
            </a:r>
            <a:r>
              <a:rPr lang="en-GB" baseline="0" dirty="0" smtClean="0"/>
              <a:t> log ins have been stuck in their reading diaries/homework books.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6</a:t>
            </a:fld>
            <a:endParaRPr lang="en-GB"/>
          </a:p>
        </p:txBody>
      </p:sp>
    </p:spTree>
    <p:extLst>
      <p:ext uri="{BB962C8B-B14F-4D97-AF65-F5344CB8AC3E}">
        <p14:creationId xmlns:p14="http://schemas.microsoft.com/office/powerpoint/2010/main" val="26974049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Laura</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7</a:t>
            </a:fld>
            <a:endParaRPr lang="en-GB"/>
          </a:p>
        </p:txBody>
      </p:sp>
    </p:spTree>
    <p:extLst>
      <p:ext uri="{BB962C8B-B14F-4D97-AF65-F5344CB8AC3E}">
        <p14:creationId xmlns:p14="http://schemas.microsoft.com/office/powerpoint/2010/main" val="1253254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Issie</a:t>
            </a:r>
            <a:r>
              <a:rPr lang="en-GB" dirty="0" smtClean="0"/>
              <a:t> – uniform day to day has been great but remind</a:t>
            </a:r>
            <a:r>
              <a:rPr lang="en-GB" baseline="0" dirty="0" smtClean="0"/>
              <a:t> about black shoes.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8</a:t>
            </a:fld>
            <a:endParaRPr lang="en-GB"/>
          </a:p>
        </p:txBody>
      </p:sp>
    </p:spTree>
    <p:extLst>
      <p:ext uri="{BB962C8B-B14F-4D97-AF65-F5344CB8AC3E}">
        <p14:creationId xmlns:p14="http://schemas.microsoft.com/office/powerpoint/2010/main" val="3157079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Laura - Reminder</a:t>
            </a:r>
            <a:r>
              <a:rPr lang="en-GB" baseline="0" dirty="0" smtClean="0"/>
              <a:t> the children should be going home to somebody in the house.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9</a:t>
            </a:fld>
            <a:endParaRPr lang="en-GB"/>
          </a:p>
        </p:txBody>
      </p:sp>
    </p:spTree>
    <p:extLst>
      <p:ext uri="{BB962C8B-B14F-4D97-AF65-F5344CB8AC3E}">
        <p14:creationId xmlns:p14="http://schemas.microsoft.com/office/powerpoint/2010/main" val="19724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Issie</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10</a:t>
            </a:fld>
            <a:endParaRPr lang="en-GB"/>
          </a:p>
        </p:txBody>
      </p:sp>
    </p:spTree>
    <p:extLst>
      <p:ext uri="{BB962C8B-B14F-4D97-AF65-F5344CB8AC3E}">
        <p14:creationId xmlns:p14="http://schemas.microsoft.com/office/powerpoint/2010/main" val="259801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Issie</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11</a:t>
            </a:fld>
            <a:endParaRPr lang="en-GB"/>
          </a:p>
        </p:txBody>
      </p:sp>
    </p:spTree>
    <p:extLst>
      <p:ext uri="{BB962C8B-B14F-4D97-AF65-F5344CB8AC3E}">
        <p14:creationId xmlns:p14="http://schemas.microsoft.com/office/powerpoint/2010/main" val="6578766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Laura</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085844D6-2453-48EE-B72B-695BA5FF7FAB}" type="slidenum">
              <a:rPr lang="en-GB" smtClean="0"/>
              <a:t>12</a:t>
            </a:fld>
            <a:endParaRPr lang="en-GB"/>
          </a:p>
        </p:txBody>
      </p:sp>
    </p:spTree>
    <p:extLst>
      <p:ext uri="{BB962C8B-B14F-4D97-AF65-F5344CB8AC3E}">
        <p14:creationId xmlns:p14="http://schemas.microsoft.com/office/powerpoint/2010/main" val="19630551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9/16/2025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9/16/2025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9/16/2025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9/16/2025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9/16/2025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9/16/2025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9/16/2025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9/16/2025</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9/16/2025</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9/16/2025</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357528"/>
            <a:ext cx="8991600" cy="1645920"/>
          </a:xfrm>
        </p:spPr>
        <p:txBody>
          <a:bodyPr/>
          <a:lstStyle/>
          <a:p>
            <a:r>
              <a:rPr lang="en-GB" dirty="0">
                <a:solidFill>
                  <a:srgbClr val="002060"/>
                </a:solidFill>
              </a:rPr>
              <a:t>WELCOME TO YEAR 5</a:t>
            </a:r>
          </a:p>
        </p:txBody>
      </p:sp>
      <p:sp>
        <p:nvSpPr>
          <p:cNvPr id="3" name="Subtitle 2"/>
          <p:cNvSpPr>
            <a:spLocks noGrp="1"/>
          </p:cNvSpPr>
          <p:nvPr>
            <p:ph type="subTitle" idx="1"/>
          </p:nvPr>
        </p:nvSpPr>
        <p:spPr>
          <a:xfrm>
            <a:off x="2695193" y="6100266"/>
            <a:ext cx="6801612" cy="1239894"/>
          </a:xfrm>
        </p:spPr>
        <p:txBody>
          <a:bodyPr/>
          <a:lstStyle/>
          <a:p>
            <a:r>
              <a:rPr lang="en-GB" dirty="0">
                <a:solidFill>
                  <a:srgbClr val="002060"/>
                </a:solidFill>
              </a:rPr>
              <a:t>St Thomas of Canterbury RC Primary School</a:t>
            </a:r>
          </a:p>
        </p:txBody>
      </p:sp>
      <p:pic>
        <p:nvPicPr>
          <p:cNvPr id="4" name="Picture 3"/>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66357" y="2304715"/>
            <a:ext cx="3659285" cy="3632070"/>
          </a:xfrm>
          <a:prstGeom prst="rect">
            <a:avLst/>
          </a:prstGeom>
        </p:spPr>
      </p:pic>
    </p:spTree>
    <p:extLst>
      <p:ext uri="{BB962C8B-B14F-4D97-AF65-F5344CB8AC3E}">
        <p14:creationId xmlns:p14="http://schemas.microsoft.com/office/powerpoint/2010/main" val="12778292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solidFill>
                  <a:srgbClr val="002060"/>
                </a:solidFill>
              </a:rPr>
              <a:t>Year 5 team</a:t>
            </a:r>
          </a:p>
        </p:txBody>
      </p:sp>
      <p:sp>
        <p:nvSpPr>
          <p:cNvPr id="3" name="Subtitle 2"/>
          <p:cNvSpPr>
            <a:spLocks noGrp="1"/>
          </p:cNvSpPr>
          <p:nvPr>
            <p:ph type="subTitle" idx="1"/>
          </p:nvPr>
        </p:nvSpPr>
        <p:spPr>
          <a:xfrm>
            <a:off x="302740" y="1276979"/>
            <a:ext cx="5195627" cy="4436076"/>
          </a:xfrm>
        </p:spPr>
        <p:txBody>
          <a:bodyPr vert="horz" lIns="91440" tIns="45720" rIns="91440" bIns="45720" rtlCol="0" anchor="t">
            <a:noAutofit/>
          </a:bodyPr>
          <a:lstStyle/>
          <a:p>
            <a:r>
              <a:rPr lang="en-GB" sz="3200" dirty="0">
                <a:solidFill>
                  <a:srgbClr val="002060"/>
                </a:solidFill>
              </a:rPr>
              <a:t>Year 5C</a:t>
            </a:r>
          </a:p>
          <a:p>
            <a:endParaRPr lang="en-GB" sz="3200" dirty="0">
              <a:solidFill>
                <a:srgbClr val="002060"/>
              </a:solidFill>
            </a:endParaRPr>
          </a:p>
          <a:p>
            <a:r>
              <a:rPr lang="en-GB" sz="3200" dirty="0">
                <a:solidFill>
                  <a:srgbClr val="002060"/>
                </a:solidFill>
              </a:rPr>
              <a:t>Miss </a:t>
            </a:r>
            <a:r>
              <a:rPr lang="en-GB" sz="3200" dirty="0" smtClean="0">
                <a:solidFill>
                  <a:srgbClr val="002060"/>
                </a:solidFill>
              </a:rPr>
              <a:t>Connolly</a:t>
            </a:r>
            <a:endParaRPr lang="en-GB" sz="3200" dirty="0">
              <a:solidFill>
                <a:srgbClr val="002060"/>
              </a:solidFill>
            </a:endParaRPr>
          </a:p>
          <a:p>
            <a:r>
              <a:rPr lang="en-GB" sz="3200" dirty="0" smtClean="0">
                <a:solidFill>
                  <a:srgbClr val="002060"/>
                </a:solidFill>
              </a:rPr>
              <a:t>Mrs Sutton</a:t>
            </a:r>
            <a:endParaRPr lang="en-GB" sz="3200" dirty="0">
              <a:solidFill>
                <a:srgbClr val="002060"/>
              </a:solidFill>
            </a:endParaRPr>
          </a:p>
        </p:txBody>
      </p:sp>
      <p:sp>
        <p:nvSpPr>
          <p:cNvPr id="5" name="Subtitle 2"/>
          <p:cNvSpPr txBox="1">
            <a:spLocks/>
          </p:cNvSpPr>
          <p:nvPr/>
        </p:nvSpPr>
        <p:spPr>
          <a:xfrm>
            <a:off x="6238102" y="1276979"/>
            <a:ext cx="5195627" cy="4436076"/>
          </a:xfrm>
          <a:prstGeom prst="rect">
            <a:avLst/>
          </a:prstGeom>
          <a:noFill/>
        </p:spPr>
        <p:txBody>
          <a:bodyPr vert="horz" lIns="91440" tIns="45720" rIns="91440" bIns="45720" rtlCol="0" anchor="t">
            <a:no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75000"/>
                    <a:lumOff val="25000"/>
                  </a:schemeClr>
                </a:solidFill>
                <a:latin typeface="+mn-lt"/>
                <a:ea typeface="+mn-ea"/>
                <a:cs typeface="+mn-cs"/>
              </a:defRPr>
            </a:lvl1pPr>
            <a:lvl2pPr marL="45720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85000"/>
                    <a:lumOff val="15000"/>
                  </a:schemeClr>
                </a:solidFill>
                <a:latin typeface="+mn-lt"/>
                <a:ea typeface="+mn-ea"/>
                <a:cs typeface="+mn-cs"/>
              </a:defRPr>
            </a:lvl2pPr>
            <a:lvl3pPr marL="914400" indent="0" algn="ctr" defTabSz="914400" rtl="0" eaLnBrk="1" latinLnBrk="0" hangingPunct="1">
              <a:lnSpc>
                <a:spcPct val="100000"/>
              </a:lnSpc>
              <a:spcBef>
                <a:spcPts val="1000"/>
              </a:spcBef>
              <a:buClr>
                <a:schemeClr val="accent2"/>
              </a:buClr>
              <a:buFont typeface="Arial" panose="020B0604020202020204" pitchFamily="34" charset="0"/>
              <a:buNone/>
              <a:defRPr sz="1800" kern="1200">
                <a:solidFill>
                  <a:schemeClr val="tx1">
                    <a:lumMod val="85000"/>
                    <a:lumOff val="15000"/>
                  </a:schemeClr>
                </a:solidFill>
                <a:latin typeface="+mn-lt"/>
                <a:ea typeface="+mn-ea"/>
                <a:cs typeface="+mn-cs"/>
              </a:defRPr>
            </a:lvl3pPr>
            <a:lvl4pPr marL="13716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4pPr>
            <a:lvl5pPr marL="18288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5pPr>
            <a:lvl6pPr marL="22860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8pPr>
            <a:lvl9pPr marL="36576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9pPr>
          </a:lstStyle>
          <a:p>
            <a:r>
              <a:rPr lang="en-GB" sz="3200" dirty="0">
                <a:solidFill>
                  <a:srgbClr val="002060"/>
                </a:solidFill>
              </a:rPr>
              <a:t>Year </a:t>
            </a:r>
            <a:r>
              <a:rPr lang="en-GB" sz="3200" dirty="0" smtClean="0">
                <a:solidFill>
                  <a:srgbClr val="002060"/>
                </a:solidFill>
              </a:rPr>
              <a:t>5B</a:t>
            </a:r>
            <a:endParaRPr lang="en-GB" sz="3200" dirty="0">
              <a:solidFill>
                <a:srgbClr val="002060"/>
              </a:solidFill>
            </a:endParaRPr>
          </a:p>
          <a:p>
            <a:endParaRPr lang="en-GB" sz="3200" dirty="0">
              <a:solidFill>
                <a:srgbClr val="002060"/>
              </a:solidFill>
            </a:endParaRPr>
          </a:p>
          <a:p>
            <a:r>
              <a:rPr lang="en-GB" sz="3200" dirty="0" smtClean="0">
                <a:solidFill>
                  <a:srgbClr val="002060"/>
                </a:solidFill>
              </a:rPr>
              <a:t>Miss Blackburn</a:t>
            </a:r>
            <a:endParaRPr lang="en-GB" sz="3200" dirty="0">
              <a:solidFill>
                <a:srgbClr val="002060"/>
              </a:solidFill>
            </a:endParaRPr>
          </a:p>
          <a:p>
            <a:r>
              <a:rPr lang="en-GB" sz="3200" dirty="0" smtClean="0">
                <a:solidFill>
                  <a:srgbClr val="002060"/>
                </a:solidFill>
              </a:rPr>
              <a:t>Miss Dawson</a:t>
            </a:r>
            <a:endParaRPr lang="en-GB" sz="3200" dirty="0">
              <a:solidFill>
                <a:srgbClr val="002060"/>
              </a:solidFill>
            </a:endParaRPr>
          </a:p>
        </p:txBody>
      </p:sp>
      <p:pic>
        <p:nvPicPr>
          <p:cNvPr id="13" name="Picture 13">
            <a:extLst>
              <a:ext uri="{FF2B5EF4-FFF2-40B4-BE49-F238E27FC236}">
                <a16:creationId xmlns:a16="http://schemas.microsoft.com/office/drawing/2014/main" id="{B46930D9-4ED6-0E4D-191D-493D4F819A8F}"/>
              </a:ext>
            </a:extLst>
          </p:cNvPr>
          <p:cNvPicPr>
            <a:picLocks noChangeAspect="1"/>
          </p:cNvPicPr>
          <p:nvPr/>
        </p:nvPicPr>
        <p:blipFill>
          <a:blip r:embed="rId3"/>
          <a:stretch>
            <a:fillRect/>
          </a:stretch>
        </p:blipFill>
        <p:spPr>
          <a:xfrm>
            <a:off x="9645138" y="4357239"/>
            <a:ext cx="1788591" cy="2245917"/>
          </a:xfrm>
          <a:prstGeom prst="rect">
            <a:avLst/>
          </a:prstGeom>
        </p:spPr>
      </p:pic>
      <p:pic>
        <p:nvPicPr>
          <p:cNvPr id="6" name="Picture 2" descr="https://attachments.office.net/owa/isabel.connolly%40salford.gov.uk/service.svc/s/GetAttachmentThumbnail?id=AAMkADNkOWYxMWRjLTBjYjMtNGNjNS04ZDViLWFiMzRmOGQzMTljZABGAAAAAABk%2FnP5zbkBT7Fz%2FCmekLb%2BBwAEX0%2B7XpFpSZcUmnuSRQN9AAAAAAEMAADLRLYI9iN5TLENm1GeL1%2BoAAAJvFeMAAABEgAQAN7eQMCiuVhDqpWIdhrooaA%3D&amp;thumbnailType=2&amp;token=eyJhbGciOiJSUzI1NiIsImtpZCI6IjczRkI5QkJFRjYzNjc4RDRGN0U4NEI0NDBCQUJCMTJBMzM5RDlGOTgiLCJ0eXAiOiJKV1QiLCJ4NXQiOiJjX3VidnZZMmVOVDM2RXRFQzZ1eEtqT2RuNWcifQ.eyJvcmlnaW4iOiJodHRwczovL291dGxvb2sub2ZmaWNlLmNvbSIsInVjIjoiYTdhZDk1OWEzNTYxNGMxOTkwZmQ1ODE2Yzk5MGZlMDkiLCJzaWduaW5fc3RhdGUiOiJbXCJrbXNpXCJdIiwidmVyIjoiRXhjaGFuZ2UuQ2FsbGJhY2suVjEiLCJhcHBjdHhzZW5kZXIiOiJPd2FEb3dubG9hZEA2OGMwMDA2MC1kODBlLTQwYTUtYjgzZi0zYjhhNWJjNTcwYjUiLCJpc3NyaW5nIjoiV1ciLCJhcHBjdHgiOiJ7XCJtc2V4Y2hwcm90XCI6XCJvd2FcIixcInB1aWRcIjpcIjExNTM4MDExMjYzMDc1MDY5NDVcIixcInNjb3BlXCI6XCJPd2FEb3dubG9hZFwiLFwib2lkXCI6XCI3YWJjMTM0OC02MTg3LTQ0MDgtYTc0My0xY2RhMWFlZWRlNTJcIixcInByaW1hcnlzaWRcIjpcIlMtMS01LTIxLTIxODM1OTE0ODMtMTYzNDk2ODI1LTU4MjQ1NDMwMC0zMDQ4MzUzOFwifSIsIm5iZiI6MTY5NDc2MDkzNywiZXhwIjoxNjk0NzYxNTM3LCJpc3MiOiIwMDAwMDAwMi0wMDAwLTBmZjEtY2UwMC0wMDAwMDAwMDAwMDBANjhjMDAwNjAtZDgwZS00MGE1LWI4M2YtM2I4YTViYzU3MGI1IiwiYXVkIjoiMDAwMDAwMDItMDAwMC0wZmYxLWNlMDAtMDAwMDAwMDAwMDAwL2F0dGFjaG1lbnRzLm9mZmljZS5uZXRANjhjMDAwNjAtZDgwZS00MGE1LWI4M2YtM2I4YTViYzU3MGI1IiwiaGFwcCI6Im93YSJ9.ajAxy7-4W_NzlY_CPRlLWb6LjBNQ-rWlUzlSFgejnVvmy0IZPl0rTn93HNqrPKZ3vbUp_IB2DuofHo8eTU7sFIy4UyyUHE0105YbKCnJAcNrNZPbcJJ-ZW9OIJVwCPBn7QQ05wPNAcdLT89zAQjAcAgl7ujQjGNYUME9azUOZrKqgcs3XXXRXCMIFKdR2ZXT5MkmhzPeObVoWmOH-iPXn38VoLgjUNoYT52CXMnITmjcSEGsti_txZv9NuIFCefY6TR3h5k2L5D7VWRdeRaY1kQeXBM1uahgrCe-z_5qt2fT3dRVdUKpJWEaV8ddVwRLfIMYIO9FXRw0uXZw9UL9DA&amp;X-OWA-CANARY=pSBMiNvls0uYVqS3nNaa9HD3R8a4tdsYbQxPXwYjyvFtfQ7BAVXfIWuZ_7_Pbv_6OC5zLvYbNX0.&amp;owa=outlook.office.com&amp;scriptVer=20230904003.13&amp;animation=tru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949" y="4387577"/>
            <a:ext cx="1689378" cy="22155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61815" y="4387577"/>
            <a:ext cx="1774326" cy="2217907"/>
          </a:xfrm>
          <a:prstGeom prst="rect">
            <a:avLst/>
          </a:prstGeom>
        </p:spPr>
      </p:pic>
      <p:pic>
        <p:nvPicPr>
          <p:cNvPr id="7" name="Picture 6"/>
          <p:cNvPicPr>
            <a:picLocks noChangeAspect="1"/>
          </p:cNvPicPr>
          <p:nvPr/>
        </p:nvPicPr>
        <p:blipFill rotWithShape="1">
          <a:blip r:embed="rId6"/>
          <a:srcRect l="8527" t="14879" r="11866"/>
          <a:stretch/>
        </p:blipFill>
        <p:spPr>
          <a:xfrm>
            <a:off x="7778053" y="4329798"/>
            <a:ext cx="1594565" cy="2273358"/>
          </a:xfrm>
          <a:prstGeom prst="rect">
            <a:avLst/>
          </a:prstGeom>
        </p:spPr>
      </p:pic>
    </p:spTree>
    <p:extLst>
      <p:ext uri="{BB962C8B-B14F-4D97-AF65-F5344CB8AC3E}">
        <p14:creationId xmlns:p14="http://schemas.microsoft.com/office/powerpoint/2010/main" val="1404904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solidFill>
                  <a:srgbClr val="002060"/>
                </a:solidFill>
              </a:rPr>
              <a:t>Start times</a:t>
            </a:r>
          </a:p>
        </p:txBody>
      </p:sp>
      <p:sp>
        <p:nvSpPr>
          <p:cNvPr id="3" name="Subtitle 2"/>
          <p:cNvSpPr>
            <a:spLocks noGrp="1"/>
          </p:cNvSpPr>
          <p:nvPr>
            <p:ph type="subTitle" idx="1"/>
          </p:nvPr>
        </p:nvSpPr>
        <p:spPr>
          <a:xfrm>
            <a:off x="1548581" y="1504655"/>
            <a:ext cx="9669163" cy="4734844"/>
          </a:xfrm>
        </p:spPr>
        <p:txBody>
          <a:bodyPr vert="horz" lIns="91440" tIns="45720" rIns="91440" bIns="45720" rtlCol="0" anchor="t">
            <a:noAutofit/>
          </a:bodyPr>
          <a:lstStyle/>
          <a:p>
            <a:r>
              <a:rPr lang="en-GB" sz="3600" dirty="0" smtClean="0">
                <a:solidFill>
                  <a:srgbClr val="002060"/>
                </a:solidFill>
              </a:rPr>
              <a:t>We start school at </a:t>
            </a:r>
            <a:r>
              <a:rPr lang="en-GB" sz="3600" b="1" dirty="0" smtClean="0">
                <a:solidFill>
                  <a:srgbClr val="002060"/>
                </a:solidFill>
              </a:rPr>
              <a:t>8:40</a:t>
            </a:r>
          </a:p>
          <a:p>
            <a:pPr>
              <a:lnSpc>
                <a:spcPct val="150000"/>
              </a:lnSpc>
            </a:pPr>
            <a:r>
              <a:rPr lang="en-GB" sz="2800" dirty="0" smtClean="0">
                <a:solidFill>
                  <a:srgbClr val="002060"/>
                </a:solidFill>
              </a:rPr>
              <a:t>If </a:t>
            </a:r>
            <a:r>
              <a:rPr lang="en-GB" sz="2800" dirty="0">
                <a:solidFill>
                  <a:srgbClr val="002060"/>
                </a:solidFill>
              </a:rPr>
              <a:t>the children are late (after </a:t>
            </a:r>
            <a:r>
              <a:rPr lang="en-GB" sz="2800" dirty="0" smtClean="0">
                <a:solidFill>
                  <a:srgbClr val="002060"/>
                </a:solidFill>
              </a:rPr>
              <a:t>8:45am</a:t>
            </a:r>
            <a:r>
              <a:rPr lang="en-GB" sz="2800" dirty="0">
                <a:solidFill>
                  <a:srgbClr val="002060"/>
                </a:solidFill>
              </a:rPr>
              <a:t>) they will be missing out on valuable learning </a:t>
            </a:r>
            <a:r>
              <a:rPr lang="en-GB" sz="2800" dirty="0" smtClean="0">
                <a:solidFill>
                  <a:srgbClr val="002060"/>
                </a:solidFill>
              </a:rPr>
              <a:t>time and will get a late mark. </a:t>
            </a:r>
          </a:p>
          <a:p>
            <a:pPr>
              <a:lnSpc>
                <a:spcPct val="150000"/>
              </a:lnSpc>
            </a:pPr>
            <a:r>
              <a:rPr lang="en-GB" sz="2800" dirty="0" smtClean="0">
                <a:solidFill>
                  <a:srgbClr val="002060"/>
                </a:solidFill>
              </a:rPr>
              <a:t>If </a:t>
            </a:r>
            <a:r>
              <a:rPr lang="en-GB" sz="2800" dirty="0">
                <a:solidFill>
                  <a:srgbClr val="002060"/>
                </a:solidFill>
              </a:rPr>
              <a:t>they children are on time every day, </a:t>
            </a:r>
            <a:r>
              <a:rPr lang="en-GB" sz="2800" dirty="0" smtClean="0">
                <a:solidFill>
                  <a:srgbClr val="002060"/>
                </a:solidFill>
              </a:rPr>
              <a:t>they will be in for a chance to win a prize each morning and entered into ‘Dine with Deane’ competition weekly. </a:t>
            </a:r>
          </a:p>
          <a:p>
            <a:r>
              <a:rPr lang="en-GB" sz="3600" b="1" dirty="0" smtClean="0">
                <a:solidFill>
                  <a:srgbClr val="002060"/>
                </a:solidFill>
              </a:rPr>
              <a:t>School </a:t>
            </a:r>
            <a:r>
              <a:rPr lang="en-GB" sz="3600" b="1" dirty="0">
                <a:solidFill>
                  <a:srgbClr val="002060"/>
                </a:solidFill>
              </a:rPr>
              <a:t>finishes at 3:15pm daily. </a:t>
            </a:r>
          </a:p>
        </p:txBody>
      </p:sp>
      <p:pic>
        <p:nvPicPr>
          <p:cNvPr id="4" name="Picture 4" descr="A picture containing text, clock&#10;&#10;Description automatically generated">
            <a:extLst>
              <a:ext uri="{FF2B5EF4-FFF2-40B4-BE49-F238E27FC236}">
                <a16:creationId xmlns:a16="http://schemas.microsoft.com/office/drawing/2014/main" id="{D5E3AA14-AD8B-1673-0142-8DB4D971327B}"/>
              </a:ext>
            </a:extLst>
          </p:cNvPr>
          <p:cNvPicPr>
            <a:picLocks noChangeAspect="1"/>
          </p:cNvPicPr>
          <p:nvPr/>
        </p:nvPicPr>
        <p:blipFill rotWithShape="1">
          <a:blip r:embed="rId3"/>
          <a:srcRect b="7525"/>
          <a:stretch/>
        </p:blipFill>
        <p:spPr>
          <a:xfrm>
            <a:off x="144784" y="5021690"/>
            <a:ext cx="1403797" cy="1652517"/>
          </a:xfrm>
          <a:prstGeom prst="rect">
            <a:avLst/>
          </a:prstGeom>
        </p:spPr>
      </p:pic>
    </p:spTree>
    <p:extLst>
      <p:ext uri="{BB962C8B-B14F-4D97-AF65-F5344CB8AC3E}">
        <p14:creationId xmlns:p14="http://schemas.microsoft.com/office/powerpoint/2010/main" val="28073787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595760" y="122572"/>
            <a:ext cx="11108560" cy="6609447"/>
          </a:xfrm>
          <a:prstGeom prst="rect">
            <a:avLst/>
          </a:prstGeom>
        </p:spPr>
      </p:pic>
    </p:spTree>
    <p:extLst>
      <p:ext uri="{BB962C8B-B14F-4D97-AF65-F5344CB8AC3E}">
        <p14:creationId xmlns:p14="http://schemas.microsoft.com/office/powerpoint/2010/main" val="28590533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solidFill>
                  <a:srgbClr val="002060"/>
                </a:solidFill>
              </a:rPr>
              <a:t>READING</a:t>
            </a:r>
          </a:p>
        </p:txBody>
      </p:sp>
      <p:sp>
        <p:nvSpPr>
          <p:cNvPr id="3" name="Subtitle 2"/>
          <p:cNvSpPr>
            <a:spLocks noGrp="1"/>
          </p:cNvSpPr>
          <p:nvPr>
            <p:ph type="subTitle" idx="1"/>
          </p:nvPr>
        </p:nvSpPr>
        <p:spPr>
          <a:xfrm>
            <a:off x="2279820" y="1532384"/>
            <a:ext cx="9669163" cy="4734844"/>
          </a:xfrm>
        </p:spPr>
        <p:txBody>
          <a:bodyPr vert="horz" lIns="91440" tIns="45720" rIns="91440" bIns="45720" rtlCol="0" anchor="t">
            <a:noAutofit/>
          </a:bodyPr>
          <a:lstStyle/>
          <a:p>
            <a:r>
              <a:rPr lang="en-GB" sz="2800" dirty="0">
                <a:solidFill>
                  <a:srgbClr val="002060"/>
                </a:solidFill>
              </a:rPr>
              <a:t>Children will be expected to read every day and</a:t>
            </a:r>
            <a:r>
              <a:rPr lang="en-GB" sz="2800" b="1" dirty="0">
                <a:solidFill>
                  <a:srgbClr val="002060"/>
                </a:solidFill>
              </a:rPr>
              <a:t> </a:t>
            </a:r>
            <a:r>
              <a:rPr lang="en-GB" sz="2800" b="1" dirty="0" smtClean="0">
                <a:solidFill>
                  <a:srgbClr val="002060"/>
                </a:solidFill>
              </a:rPr>
              <a:t>they </a:t>
            </a:r>
            <a:r>
              <a:rPr lang="en-GB" sz="2800" dirty="0" smtClean="0">
                <a:solidFill>
                  <a:srgbClr val="002060"/>
                </a:solidFill>
              </a:rPr>
              <a:t>have to sign </a:t>
            </a:r>
            <a:r>
              <a:rPr lang="en-GB" sz="2800" dirty="0">
                <a:solidFill>
                  <a:srgbClr val="002060"/>
                </a:solidFill>
              </a:rPr>
              <a:t>their reading diaries 5 days a week. We expect them to do this independently for at least 10 minutes every evening. </a:t>
            </a:r>
          </a:p>
          <a:p>
            <a:endParaRPr lang="en-GB" sz="2800" dirty="0">
              <a:solidFill>
                <a:srgbClr val="002060"/>
              </a:solidFill>
            </a:endParaRPr>
          </a:p>
          <a:p>
            <a:r>
              <a:rPr lang="en-GB" sz="2800" dirty="0">
                <a:solidFill>
                  <a:srgbClr val="002060"/>
                </a:solidFill>
              </a:rPr>
              <a:t>We encourage the children to write a short summary of what they have read in the book. </a:t>
            </a:r>
            <a:r>
              <a:rPr lang="en-GB" sz="2800" dirty="0" smtClean="0">
                <a:solidFill>
                  <a:srgbClr val="002060"/>
                </a:solidFill>
              </a:rPr>
              <a:t>There are sentence starters at the back of their reading diary, to support if needed. </a:t>
            </a:r>
          </a:p>
          <a:p>
            <a:r>
              <a:rPr lang="en-GB" sz="2800" dirty="0" smtClean="0">
                <a:solidFill>
                  <a:srgbClr val="002060"/>
                </a:solidFill>
              </a:rPr>
              <a:t>These </a:t>
            </a:r>
            <a:r>
              <a:rPr lang="en-GB" sz="2800" dirty="0">
                <a:solidFill>
                  <a:srgbClr val="002060"/>
                </a:solidFill>
              </a:rPr>
              <a:t>will be checked by the adults daily.  </a:t>
            </a:r>
          </a:p>
          <a:p>
            <a:endParaRPr lang="en-GB" sz="2800" dirty="0">
              <a:solidFill>
                <a:srgbClr val="002060"/>
              </a:solidFill>
            </a:endParaRPr>
          </a:p>
          <a:p>
            <a:r>
              <a:rPr lang="en-GB" sz="2800" dirty="0">
                <a:solidFill>
                  <a:srgbClr val="002060"/>
                </a:solidFill>
              </a:rPr>
              <a:t>Your child’s book will be </a:t>
            </a:r>
            <a:r>
              <a:rPr lang="en-GB" sz="2800" dirty="0" smtClean="0">
                <a:solidFill>
                  <a:srgbClr val="002060"/>
                </a:solidFill>
              </a:rPr>
              <a:t>changed, when </a:t>
            </a:r>
            <a:r>
              <a:rPr lang="en-GB" sz="2800" dirty="0">
                <a:solidFill>
                  <a:srgbClr val="002060"/>
                </a:solidFill>
              </a:rPr>
              <a:t>they have finished it. </a:t>
            </a:r>
          </a:p>
        </p:txBody>
      </p:sp>
      <p:pic>
        <p:nvPicPr>
          <p:cNvPr id="1026" name="Picture 2" descr="What are Reading Levels and Book Bands - Twinkl"/>
          <p:cNvPicPr>
            <a:picLocks noChangeAspect="1" noChangeArrowheads="1"/>
          </p:cNvPicPr>
          <p:nvPr/>
        </p:nvPicPr>
        <p:blipFill rotWithShape="1">
          <a:blip r:embed="rId3">
            <a:extLst>
              <a:ext uri="{28A0092B-C50C-407E-A947-70E740481C1C}">
                <a14:useLocalDpi xmlns:a14="http://schemas.microsoft.com/office/drawing/2010/main" val="0"/>
              </a:ext>
            </a:extLst>
          </a:blip>
          <a:srcRect l="26442" r="24343"/>
          <a:stretch/>
        </p:blipFill>
        <p:spPr bwMode="auto">
          <a:xfrm>
            <a:off x="-135924" y="3652525"/>
            <a:ext cx="2953265" cy="3000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435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solidFill>
                  <a:srgbClr val="002060"/>
                </a:solidFill>
              </a:rPr>
              <a:t>HOMEWORK</a:t>
            </a:r>
          </a:p>
        </p:txBody>
      </p:sp>
      <p:sp>
        <p:nvSpPr>
          <p:cNvPr id="3" name="Subtitle 2"/>
          <p:cNvSpPr>
            <a:spLocks noGrp="1"/>
          </p:cNvSpPr>
          <p:nvPr>
            <p:ph type="subTitle" idx="1"/>
          </p:nvPr>
        </p:nvSpPr>
        <p:spPr>
          <a:xfrm>
            <a:off x="302740" y="1536239"/>
            <a:ext cx="8804190" cy="4287795"/>
          </a:xfrm>
        </p:spPr>
        <p:txBody>
          <a:bodyPr vert="horz" lIns="91440" tIns="45720" rIns="91440" bIns="45720" rtlCol="0" anchor="t">
            <a:noAutofit/>
          </a:bodyPr>
          <a:lstStyle/>
          <a:p>
            <a:r>
              <a:rPr lang="en-GB" sz="2800" dirty="0" smtClean="0">
                <a:solidFill>
                  <a:srgbClr val="002060"/>
                </a:solidFill>
              </a:rPr>
              <a:t>Each week we will send home a spelling sheet for the children to practise their weekly spellings. </a:t>
            </a:r>
          </a:p>
          <a:p>
            <a:endParaRPr lang="en-GB" sz="2800" dirty="0">
              <a:solidFill>
                <a:srgbClr val="002060"/>
              </a:solidFill>
            </a:endParaRPr>
          </a:p>
          <a:p>
            <a:r>
              <a:rPr lang="en-GB" sz="2800" dirty="0" smtClean="0">
                <a:solidFill>
                  <a:srgbClr val="002060"/>
                </a:solidFill>
              </a:rPr>
              <a:t>This will be stuck in their red homework books</a:t>
            </a:r>
            <a:r>
              <a:rPr lang="en-GB" sz="2800" dirty="0">
                <a:solidFill>
                  <a:srgbClr val="002060"/>
                </a:solidFill>
              </a:rPr>
              <a:t>. </a:t>
            </a:r>
            <a:r>
              <a:rPr lang="en-GB" sz="2800" dirty="0" smtClean="0">
                <a:solidFill>
                  <a:srgbClr val="002060"/>
                </a:solidFill>
              </a:rPr>
              <a:t>This </a:t>
            </a:r>
            <a:r>
              <a:rPr lang="en-GB" sz="2800" dirty="0">
                <a:solidFill>
                  <a:srgbClr val="002060"/>
                </a:solidFill>
              </a:rPr>
              <a:t>will be checked by </a:t>
            </a:r>
            <a:r>
              <a:rPr lang="en-GB" sz="2800" dirty="0" smtClean="0">
                <a:solidFill>
                  <a:srgbClr val="002060"/>
                </a:solidFill>
              </a:rPr>
              <a:t>an adult every Monday.</a:t>
            </a:r>
            <a:r>
              <a:rPr lang="en-GB" sz="2800" dirty="0">
                <a:solidFill>
                  <a:srgbClr val="002060"/>
                </a:solidFill>
              </a:rPr>
              <a:t>  </a:t>
            </a:r>
          </a:p>
          <a:p>
            <a:endParaRPr lang="en-GB" sz="2800" dirty="0" smtClean="0">
              <a:solidFill>
                <a:srgbClr val="002060"/>
              </a:solidFill>
            </a:endParaRPr>
          </a:p>
          <a:p>
            <a:r>
              <a:rPr lang="en-GB" sz="2800" dirty="0" smtClean="0">
                <a:solidFill>
                  <a:srgbClr val="002060"/>
                </a:solidFill>
              </a:rPr>
              <a:t>We also ask that the children read each night and practise TTRS for 15min.  </a:t>
            </a:r>
            <a:endParaRPr lang="en-GB" sz="2800" dirty="0">
              <a:solidFill>
                <a:srgbClr val="002060"/>
              </a:solidFill>
            </a:endParaRPr>
          </a:p>
        </p:txBody>
      </p:sp>
      <p:pic>
        <p:nvPicPr>
          <p:cNvPr id="2050" name="Picture 2" descr="huiswerk Illustration - Twinkl"/>
          <p:cNvPicPr>
            <a:picLocks noChangeAspect="1" noChangeArrowheads="1"/>
          </p:cNvPicPr>
          <p:nvPr/>
        </p:nvPicPr>
        <p:blipFill rotWithShape="1">
          <a:blip r:embed="rId3">
            <a:extLst>
              <a:ext uri="{28A0092B-C50C-407E-A947-70E740481C1C}">
                <a14:useLocalDpi xmlns:a14="http://schemas.microsoft.com/office/drawing/2010/main" val="0"/>
              </a:ext>
            </a:extLst>
          </a:blip>
          <a:srcRect l="15735" r="23725"/>
          <a:stretch/>
        </p:blipFill>
        <p:spPr bwMode="auto">
          <a:xfrm>
            <a:off x="8559113" y="3857624"/>
            <a:ext cx="3632887" cy="3000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0023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solidFill>
                  <a:srgbClr val="002060"/>
                </a:solidFill>
              </a:rPr>
              <a:t>Multiplication and division facts</a:t>
            </a:r>
          </a:p>
        </p:txBody>
      </p:sp>
      <p:sp>
        <p:nvSpPr>
          <p:cNvPr id="3" name="Subtitle 2"/>
          <p:cNvSpPr>
            <a:spLocks noGrp="1"/>
          </p:cNvSpPr>
          <p:nvPr>
            <p:ph type="subTitle" idx="1"/>
          </p:nvPr>
        </p:nvSpPr>
        <p:spPr>
          <a:xfrm>
            <a:off x="302739" y="1512466"/>
            <a:ext cx="11646243" cy="4636873"/>
          </a:xfrm>
        </p:spPr>
        <p:txBody>
          <a:bodyPr vert="horz" lIns="91440" tIns="45720" rIns="91440" bIns="45720" rtlCol="0" anchor="t">
            <a:noAutofit/>
          </a:bodyPr>
          <a:lstStyle/>
          <a:p>
            <a:r>
              <a:rPr lang="en-GB" sz="3200" dirty="0">
                <a:solidFill>
                  <a:srgbClr val="002060"/>
                </a:solidFill>
              </a:rPr>
              <a:t>Every Friday, the children will complete a times tables test. The expectation for Year 5 to is to have completed </a:t>
            </a:r>
            <a:r>
              <a:rPr lang="en-GB" sz="3200" dirty="0" smtClean="0">
                <a:solidFill>
                  <a:srgbClr val="002060"/>
                </a:solidFill>
              </a:rPr>
              <a:t>4 </a:t>
            </a:r>
            <a:r>
              <a:rPr lang="en-GB" sz="3200" dirty="0">
                <a:solidFill>
                  <a:srgbClr val="002060"/>
                </a:solidFill>
              </a:rPr>
              <a:t>Gold by the end of the year. Children who have already passed this test will be complete more challenging tests.</a:t>
            </a:r>
          </a:p>
          <a:p>
            <a:endParaRPr lang="en-GB" sz="3200" dirty="0">
              <a:solidFill>
                <a:srgbClr val="002060"/>
              </a:solidFill>
            </a:endParaRPr>
          </a:p>
          <a:p>
            <a:r>
              <a:rPr lang="en-GB" sz="3200" dirty="0">
                <a:solidFill>
                  <a:srgbClr val="002060"/>
                </a:solidFill>
              </a:rPr>
              <a:t>TTRS is a brilliant way for children to learn their times tables. </a:t>
            </a:r>
            <a:r>
              <a:rPr lang="en-GB" sz="3200" dirty="0" smtClean="0">
                <a:solidFill>
                  <a:srgbClr val="002060"/>
                </a:solidFill>
              </a:rPr>
              <a:t> They all </a:t>
            </a:r>
            <a:r>
              <a:rPr lang="en-GB" sz="3200" dirty="0">
                <a:solidFill>
                  <a:srgbClr val="002060"/>
                </a:solidFill>
              </a:rPr>
              <a:t>have their own log-ins.</a:t>
            </a:r>
          </a:p>
          <a:p>
            <a:endParaRPr lang="en-GB" sz="3200" dirty="0">
              <a:solidFill>
                <a:srgbClr val="002060"/>
              </a:solidFill>
            </a:endParaRPr>
          </a:p>
          <a:p>
            <a:r>
              <a:rPr lang="en-GB" sz="3200" dirty="0">
                <a:solidFill>
                  <a:srgbClr val="002060"/>
                </a:solidFill>
              </a:rPr>
              <a:t>Other useful websites – timestables.co.uk, top marks</a:t>
            </a:r>
          </a:p>
        </p:txBody>
      </p:sp>
    </p:spTree>
    <p:extLst>
      <p:ext uri="{BB962C8B-B14F-4D97-AF65-F5344CB8AC3E}">
        <p14:creationId xmlns:p14="http://schemas.microsoft.com/office/powerpoint/2010/main" val="561782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solidFill>
                  <a:srgbClr val="002060"/>
                </a:solidFill>
              </a:rPr>
              <a:t>PE</a:t>
            </a:r>
          </a:p>
        </p:txBody>
      </p:sp>
      <p:sp>
        <p:nvSpPr>
          <p:cNvPr id="3" name="Subtitle 2"/>
          <p:cNvSpPr>
            <a:spLocks noGrp="1"/>
          </p:cNvSpPr>
          <p:nvPr>
            <p:ph type="subTitle" idx="1"/>
          </p:nvPr>
        </p:nvSpPr>
        <p:spPr>
          <a:xfrm>
            <a:off x="157547" y="1540561"/>
            <a:ext cx="6008475" cy="4971449"/>
          </a:xfrm>
        </p:spPr>
        <p:txBody>
          <a:bodyPr vert="horz" lIns="91440" tIns="45720" rIns="91440" bIns="45720" rtlCol="0" anchor="t">
            <a:noAutofit/>
          </a:bodyPr>
          <a:lstStyle/>
          <a:p>
            <a:r>
              <a:rPr lang="en-GB" sz="2800" dirty="0">
                <a:solidFill>
                  <a:srgbClr val="002060"/>
                </a:solidFill>
              </a:rPr>
              <a:t>PE is taught on </a:t>
            </a:r>
            <a:r>
              <a:rPr lang="en-GB" sz="2800" b="1" dirty="0" smtClean="0">
                <a:solidFill>
                  <a:srgbClr val="002060"/>
                </a:solidFill>
              </a:rPr>
              <a:t>Wednesday and Friday</a:t>
            </a:r>
            <a:r>
              <a:rPr lang="en-GB" sz="2800" dirty="0" smtClean="0">
                <a:solidFill>
                  <a:srgbClr val="002060"/>
                </a:solidFill>
              </a:rPr>
              <a:t>. </a:t>
            </a:r>
            <a:r>
              <a:rPr lang="en-GB" sz="2800" dirty="0">
                <a:solidFill>
                  <a:srgbClr val="002060"/>
                </a:solidFill>
              </a:rPr>
              <a:t>We ask that the children wear their PE kits for school. This is a plain white T-shirt, black shorts, joggers or leggings and pumps or trainers. If it is cold, the children can wear tracksuit trousers and a sweatshirt over this kit. </a:t>
            </a:r>
            <a:endParaRPr lang="en-GB" sz="2800" dirty="0" smtClean="0">
              <a:solidFill>
                <a:srgbClr val="002060"/>
              </a:solidFill>
            </a:endParaRPr>
          </a:p>
          <a:p>
            <a:r>
              <a:rPr lang="en-GB" sz="2800" dirty="0" smtClean="0">
                <a:solidFill>
                  <a:srgbClr val="002060"/>
                </a:solidFill>
              </a:rPr>
              <a:t>We </a:t>
            </a:r>
            <a:r>
              <a:rPr lang="en-GB" sz="2800" dirty="0">
                <a:solidFill>
                  <a:srgbClr val="002060"/>
                </a:solidFill>
              </a:rPr>
              <a:t>do gymnastics/dance on a Wednesday and games on  </a:t>
            </a:r>
            <a:r>
              <a:rPr lang="en-GB" sz="2800" dirty="0" smtClean="0">
                <a:solidFill>
                  <a:srgbClr val="002060"/>
                </a:solidFill>
              </a:rPr>
              <a:t>Friday with a PE coach. </a:t>
            </a:r>
            <a:endParaRPr lang="en-GB" sz="2800" dirty="0">
              <a:solidFill>
                <a:srgbClr val="002060"/>
              </a:solidFill>
            </a:endParaRPr>
          </a:p>
        </p:txBody>
      </p:sp>
      <p:pic>
        <p:nvPicPr>
          <p:cNvPr id="4" name="Picture 3" descr="PE-Ki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37189" y="1911265"/>
            <a:ext cx="5735361" cy="4230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9373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solidFill>
                  <a:srgbClr val="002060"/>
                </a:solidFill>
              </a:rPr>
              <a:t>Walking home</a:t>
            </a:r>
            <a:endParaRPr lang="en-GB" dirty="0">
              <a:solidFill>
                <a:srgbClr val="002060"/>
              </a:solidFill>
            </a:endParaRPr>
          </a:p>
        </p:txBody>
      </p:sp>
      <p:sp>
        <p:nvSpPr>
          <p:cNvPr id="3" name="Subtitle 2"/>
          <p:cNvSpPr>
            <a:spLocks noGrp="1"/>
          </p:cNvSpPr>
          <p:nvPr>
            <p:ph type="subTitle" idx="1"/>
          </p:nvPr>
        </p:nvSpPr>
        <p:spPr>
          <a:xfrm>
            <a:off x="1501602" y="1628242"/>
            <a:ext cx="9248517" cy="4971449"/>
          </a:xfrm>
        </p:spPr>
        <p:txBody>
          <a:bodyPr vert="horz" lIns="91440" tIns="45720" rIns="91440" bIns="45720" rtlCol="0" anchor="t">
            <a:noAutofit/>
          </a:bodyPr>
          <a:lstStyle/>
          <a:p>
            <a:r>
              <a:rPr lang="en-GB" sz="2800" dirty="0" smtClean="0">
                <a:solidFill>
                  <a:srgbClr val="002060"/>
                </a:solidFill>
              </a:rPr>
              <a:t>In Year 5, the children, with parental permission, are able to walk home alone. </a:t>
            </a:r>
            <a:endParaRPr lang="en-GB" sz="2800" dirty="0">
              <a:solidFill>
                <a:srgbClr val="002060"/>
              </a:solidFill>
            </a:endParaRPr>
          </a:p>
          <a:p>
            <a:r>
              <a:rPr lang="en-GB" sz="2800" dirty="0" smtClean="0">
                <a:solidFill>
                  <a:srgbClr val="002060"/>
                </a:solidFill>
              </a:rPr>
              <a:t>If you have decided it is too soon but change your mind later in the year, please send in signed note and then we will allow them to walk home alone. </a:t>
            </a:r>
            <a:endParaRPr lang="en-GB" sz="2800" dirty="0">
              <a:solidFill>
                <a:srgbClr val="002060"/>
              </a:solidFill>
            </a:endParaRPr>
          </a:p>
          <a:p>
            <a:r>
              <a:rPr lang="en-GB" sz="2800" dirty="0" smtClean="0">
                <a:solidFill>
                  <a:srgbClr val="002060"/>
                </a:solidFill>
              </a:rPr>
              <a:t>These children are able to bring in a mobile phone, which will be locked in a cupboard all day, tuned off until home time. The children will not be allowed to use these to contact anyone during the school day. Please contact the office, if you need to pass a message on to your child. </a:t>
            </a:r>
            <a:endParaRPr lang="en-GB" sz="2800" dirty="0">
              <a:solidFill>
                <a:srgbClr val="002060"/>
              </a:solidFill>
            </a:endParaRPr>
          </a:p>
        </p:txBody>
      </p:sp>
    </p:spTree>
    <p:extLst>
      <p:ext uri="{BB962C8B-B14F-4D97-AF65-F5344CB8AC3E}">
        <p14:creationId xmlns:p14="http://schemas.microsoft.com/office/powerpoint/2010/main" val="3093075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smtClean="0"/>
              <a:t>Salford museum trip</a:t>
            </a:r>
            <a:endParaRPr lang="en-GB" dirty="0"/>
          </a:p>
        </p:txBody>
      </p:sp>
      <p:sp>
        <p:nvSpPr>
          <p:cNvPr id="5" name="Rectangle 1"/>
          <p:cNvSpPr>
            <a:spLocks noGrp="1" noChangeArrowheads="1"/>
          </p:cNvSpPr>
          <p:nvPr>
            <p:ph type="subTitle" idx="1"/>
          </p:nvPr>
        </p:nvSpPr>
        <p:spPr bwMode="auto">
          <a:xfrm>
            <a:off x="587376" y="1417695"/>
            <a:ext cx="10072038"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As we</a:t>
            </a:r>
            <a:r>
              <a:rPr kumimoji="0" lang="en-GB" altLang="en-US" sz="2400" b="0" i="0" u="none" strike="noStrike" cap="none" normalizeH="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 are studying the </a:t>
            </a:r>
            <a:r>
              <a:rPr kumimoji="0" lang="en-GB" altLang="en-US" sz="2400" b="0"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Victorians this September, we have booked a trip to Salford Museum on the </a:t>
            </a:r>
            <a:r>
              <a:rPr kumimoji="0" lang="en-GB" altLang="en-US" sz="2400" b="1"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23/9/24</a:t>
            </a:r>
            <a:r>
              <a:rPr kumimoji="0" lang="en-GB" altLang="en-US" sz="2400" b="0"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 This will immerse the children in Victorian history and provide them with a great head start to our topics in History and English.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We are asking for a contribution of </a:t>
            </a:r>
            <a:r>
              <a:rPr kumimoji="0" lang="en-GB" altLang="en-US" sz="2400" b="1" i="0" u="none" strike="noStrike" cap="none" normalizeH="0" baseline="0" dirty="0" smtClean="0">
                <a:ln>
                  <a:noFill/>
                </a:ln>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2400" b="1"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6</a:t>
            </a:r>
            <a:r>
              <a:rPr kumimoji="0" lang="en-GB" altLang="en-US" sz="2400" b="0"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 per child towards the museum workshop and coach travel. Please make sure you have paid your contribution</a:t>
            </a:r>
            <a:r>
              <a:rPr kumimoji="0" lang="en-GB" altLang="en-US" sz="2400" b="1"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a:t>
            </a:r>
            <a:r>
              <a:rPr kumimoji="0" lang="en-GB" altLang="en-US" sz="2400" b="0"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400" dirty="0">
              <a:solidFill>
                <a:srgbClr val="002060"/>
              </a:solidFill>
              <a:latin typeface="SassoonPrimaryInfant" pitchFamily="2"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The coach will leave Salford museum at 3pm and we hope to have arrived back at school by 3:15pm but it is likely, traffic dependent, that we will be a little late.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rgbClr val="00206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smtClean="0">
                <a:ln>
                  <a:noFill/>
                </a:ln>
                <a:solidFill>
                  <a:srgbClr val="002060"/>
                </a:solidFill>
                <a:effectLst/>
                <a:latin typeface="SassoonPrimaryInfant" pitchFamily="2" charset="0"/>
                <a:ea typeface="Calibri" panose="020F0502020204030204" pitchFamily="34" charset="0"/>
                <a:cs typeface="Times New Roman" panose="02020603050405020304" pitchFamily="18" charset="0"/>
              </a:rPr>
              <a:t>Children who are on school dinners will be provided with a packed lunch and a bottle of water from school. All children on pack lunches will need to bring their lunch as normal. </a:t>
            </a:r>
            <a:endParaRPr kumimoji="0" lang="en-GB" altLang="en-US" sz="3200" b="0" i="0" u="none" strike="noStrike" cap="none" normalizeH="0" baseline="0" dirty="0" smtClean="0">
              <a:ln>
                <a:noFill/>
              </a:ln>
              <a:solidFill>
                <a:srgbClr val="002060"/>
              </a:solidFill>
              <a:effectLst/>
              <a:latin typeface="Arial" panose="020B0604020202020204" pitchFamily="34" charset="0"/>
            </a:endParaRPr>
          </a:p>
        </p:txBody>
      </p:sp>
    </p:spTree>
    <p:extLst>
      <p:ext uri="{BB962C8B-B14F-4D97-AF65-F5344CB8AC3E}">
        <p14:creationId xmlns:p14="http://schemas.microsoft.com/office/powerpoint/2010/main" val="23649720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1463" y="157163"/>
            <a:ext cx="11630428" cy="923330"/>
          </a:xfrm>
          <a:prstGeom prst="rect">
            <a:avLst/>
          </a:prstGeom>
          <a:noFill/>
        </p:spPr>
        <p:txBody>
          <a:bodyPr wrap="none" rtlCol="0">
            <a:spAutoFit/>
          </a:bodyPr>
          <a:lstStyle/>
          <a:p>
            <a:r>
              <a:rPr lang="en-GB" sz="5400" b="1" dirty="0" smtClean="0">
                <a:latin typeface="SassoonPrimaryInfant" pitchFamily="2" charset="0"/>
              </a:rPr>
              <a:t>STOC Social media  </a:t>
            </a:r>
            <a:r>
              <a:rPr lang="en-GB" sz="5400" dirty="0" smtClean="0">
                <a:latin typeface="SassoonPrimaryInfant" pitchFamily="2" charset="0"/>
              </a:rPr>
              <a:t>@</a:t>
            </a:r>
            <a:r>
              <a:rPr lang="en-GB" sz="5400" dirty="0" err="1" smtClean="0">
                <a:latin typeface="SassoonPrimaryInfant" pitchFamily="2" charset="0"/>
              </a:rPr>
              <a:t>stthomassalford</a:t>
            </a:r>
            <a:endParaRPr lang="en-GB" sz="5400" dirty="0">
              <a:latin typeface="SassoonPrimaryInfant" pitchFamily="2" charset="0"/>
            </a:endParaRPr>
          </a:p>
        </p:txBody>
      </p:sp>
      <p:pic>
        <p:nvPicPr>
          <p:cNvPr id="1026" name="Picture 2" descr="File:Twitter-logo.svg - Wikimedia Comm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388" y="2315660"/>
            <a:ext cx="1448373" cy="11913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86159" y="1895318"/>
            <a:ext cx="1882202" cy="1882202"/>
          </a:xfrm>
          <a:prstGeom prst="rect">
            <a:avLst/>
          </a:prstGeom>
          <a:ln>
            <a:solidFill>
              <a:srgbClr val="1D9BF0"/>
            </a:solidFill>
          </a:ln>
        </p:spPr>
      </p:pic>
      <p:pic>
        <p:nvPicPr>
          <p:cNvPr id="1030" name="Picture 6" descr="File:Instagram-Icon.png - Wikimedia Comm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75508" y="1895318"/>
            <a:ext cx="1868097" cy="186809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54380" y="1902166"/>
            <a:ext cx="1875354" cy="1875354"/>
          </a:xfrm>
          <a:prstGeom prst="rect">
            <a:avLst/>
          </a:prstGeom>
          <a:ln>
            <a:solidFill>
              <a:srgbClr val="C62A6D"/>
            </a:solidFill>
          </a:ln>
        </p:spPr>
      </p:pic>
      <p:pic>
        <p:nvPicPr>
          <p:cNvPr id="1032" name="Picture 8" descr="File:Facebook icon.svg - Wikimedia Common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52742" y="4442986"/>
            <a:ext cx="2057684" cy="20576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85651" y="4517310"/>
            <a:ext cx="1909035" cy="1909035"/>
          </a:xfrm>
          <a:prstGeom prst="rect">
            <a:avLst/>
          </a:prstGeom>
          <a:ln>
            <a:solidFill>
              <a:srgbClr val="0037C1"/>
            </a:solidFill>
          </a:ln>
        </p:spPr>
      </p:pic>
    </p:spTree>
    <p:extLst>
      <p:ext uri="{BB962C8B-B14F-4D97-AF65-F5344CB8AC3E}">
        <p14:creationId xmlns:p14="http://schemas.microsoft.com/office/powerpoint/2010/main" val="13579180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740" y="236668"/>
            <a:ext cx="11646243" cy="1048435"/>
          </a:xfrm>
        </p:spPr>
        <p:txBody>
          <a:bodyPr/>
          <a:lstStyle/>
          <a:p>
            <a:r>
              <a:rPr lang="en-GB" dirty="0">
                <a:solidFill>
                  <a:srgbClr val="002060"/>
                </a:solidFill>
              </a:rPr>
              <a:t>FINAL REMARKS</a:t>
            </a:r>
          </a:p>
        </p:txBody>
      </p:sp>
      <p:sp>
        <p:nvSpPr>
          <p:cNvPr id="3" name="Subtitle 2"/>
          <p:cNvSpPr>
            <a:spLocks noGrp="1"/>
          </p:cNvSpPr>
          <p:nvPr>
            <p:ph type="subTitle" idx="1"/>
          </p:nvPr>
        </p:nvSpPr>
        <p:spPr>
          <a:xfrm>
            <a:off x="302740" y="1878226"/>
            <a:ext cx="11646243" cy="4497521"/>
          </a:xfrm>
        </p:spPr>
        <p:txBody>
          <a:bodyPr vert="horz" lIns="91440" tIns="45720" rIns="91440" bIns="45720" rtlCol="0" anchor="t">
            <a:noAutofit/>
          </a:bodyPr>
          <a:lstStyle/>
          <a:p>
            <a:r>
              <a:rPr lang="en-GB" sz="3200" dirty="0">
                <a:solidFill>
                  <a:srgbClr val="002060"/>
                </a:solidFill>
              </a:rPr>
              <a:t>Please keep us informed of any changes with regards to medication or dietary/allergy information. </a:t>
            </a:r>
          </a:p>
          <a:p>
            <a:endParaRPr lang="en-GB" sz="3200" dirty="0">
              <a:solidFill>
                <a:srgbClr val="002060"/>
              </a:solidFill>
            </a:endParaRPr>
          </a:p>
          <a:p>
            <a:r>
              <a:rPr lang="en-GB" sz="3200" dirty="0">
                <a:solidFill>
                  <a:srgbClr val="002060"/>
                </a:solidFill>
              </a:rPr>
              <a:t>We will send important information regarding trips etc through Parent Pay or in a letter.</a:t>
            </a:r>
          </a:p>
          <a:p>
            <a:endParaRPr lang="en-GB" sz="3200" dirty="0">
              <a:solidFill>
                <a:srgbClr val="002060"/>
              </a:solidFill>
            </a:endParaRPr>
          </a:p>
          <a:p>
            <a:r>
              <a:rPr lang="en-GB" sz="3200" dirty="0">
                <a:solidFill>
                  <a:srgbClr val="002060"/>
                </a:solidFill>
              </a:rPr>
              <a:t>Any questions, please </a:t>
            </a:r>
            <a:r>
              <a:rPr lang="en-GB" sz="3200" dirty="0" smtClean="0">
                <a:solidFill>
                  <a:srgbClr val="002060"/>
                </a:solidFill>
              </a:rPr>
              <a:t>ask. </a:t>
            </a:r>
            <a:endParaRPr lang="en-GB" sz="3200" dirty="0">
              <a:solidFill>
                <a:srgbClr val="002060"/>
              </a:solidFill>
            </a:endParaRPr>
          </a:p>
        </p:txBody>
      </p:sp>
    </p:spTree>
    <p:extLst>
      <p:ext uri="{BB962C8B-B14F-4D97-AF65-F5344CB8AC3E}">
        <p14:creationId xmlns:p14="http://schemas.microsoft.com/office/powerpoint/2010/main" val="1634749476"/>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255</TotalTime>
  <Words>912</Words>
  <Application>Microsoft Office PowerPoint</Application>
  <PresentationFormat>Widescreen</PresentationFormat>
  <Paragraphs>80</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Gill Sans MT</vt:lpstr>
      <vt:lpstr>SassoonPrimaryInfant</vt:lpstr>
      <vt:lpstr>Times New Roman</vt:lpstr>
      <vt:lpstr>Parcel</vt:lpstr>
      <vt:lpstr>WELCOME TO YEAR 5</vt:lpstr>
      <vt:lpstr>Year 5 team</vt:lpstr>
      <vt:lpstr>Start times</vt:lpstr>
      <vt:lpstr>PowerPoint Presentation</vt:lpstr>
      <vt:lpstr>READING</vt:lpstr>
      <vt:lpstr>HOMEWORK</vt:lpstr>
      <vt:lpstr>Multiplication and division facts</vt:lpstr>
      <vt:lpstr>PE</vt:lpstr>
      <vt:lpstr>Walking home</vt:lpstr>
      <vt:lpstr>Salford museum trip</vt:lpstr>
      <vt:lpstr>PowerPoint Presentation</vt:lpstr>
      <vt:lpstr>FINAL REMARKS</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Miss R. Sale</dc:creator>
  <cp:lastModifiedBy>Miss L Blackburn</cp:lastModifiedBy>
  <cp:revision>168</cp:revision>
  <cp:lastPrinted>2023-09-15T06:59:49Z</cp:lastPrinted>
  <dcterms:created xsi:type="dcterms:W3CDTF">2022-09-07T06:06:30Z</dcterms:created>
  <dcterms:modified xsi:type="dcterms:W3CDTF">2025-09-16T06:30:40Z</dcterms:modified>
</cp:coreProperties>
</file>