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notesMasterIdLst>
    <p:notesMasterId r:id="rId17"/>
  </p:notesMasterIdLst>
  <p:handoutMasterIdLst>
    <p:handoutMasterId r:id="rId18"/>
  </p:handoutMasterIdLst>
  <p:sldIdLst>
    <p:sldId id="272" r:id="rId2"/>
    <p:sldId id="257" r:id="rId3"/>
    <p:sldId id="259" r:id="rId4"/>
    <p:sldId id="291" r:id="rId5"/>
    <p:sldId id="275" r:id="rId6"/>
    <p:sldId id="290" r:id="rId7"/>
    <p:sldId id="270" r:id="rId8"/>
    <p:sldId id="262" r:id="rId9"/>
    <p:sldId id="260" r:id="rId10"/>
    <p:sldId id="280" r:id="rId11"/>
    <p:sldId id="294" r:id="rId12"/>
    <p:sldId id="296" r:id="rId13"/>
    <p:sldId id="297" r:id="rId14"/>
    <p:sldId id="264" r:id="rId15"/>
    <p:sldId id="295" r:id="rId16"/>
  </p:sldIdLst>
  <p:sldSz cx="9144000" cy="6858000" type="screen4x3"/>
  <p:notesSz cx="7102475" cy="93884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8EB042B-42D2-0BEB-E439-ABA0517371D3}" v="378" dt="2023-09-14T14:05:48.04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41257" autoAdjust="0"/>
    <p:restoredTop sz="94660"/>
  </p:normalViewPr>
  <p:slideViewPr>
    <p:cSldViewPr>
      <p:cViewPr varScale="1">
        <p:scale>
          <a:sx n="69" d="100"/>
          <a:sy n="69" d="100"/>
        </p:scale>
        <p:origin x="516"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3077739" cy="46942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4023094" y="0"/>
            <a:ext cx="3077739" cy="469424"/>
          </a:xfrm>
          <a:prstGeom prst="rect">
            <a:avLst/>
          </a:prstGeom>
        </p:spPr>
        <p:txBody>
          <a:bodyPr vert="horz" lIns="91440" tIns="45720" rIns="91440" bIns="45720" rtlCol="0"/>
          <a:lstStyle>
            <a:lvl1pPr algn="r">
              <a:defRPr sz="1200"/>
            </a:lvl1pPr>
          </a:lstStyle>
          <a:p>
            <a:fld id="{F05335D3-505F-4B1A-A032-569C0754D513}" type="datetimeFigureOut">
              <a:rPr lang="en-GB" smtClean="0"/>
              <a:pPr/>
              <a:t>30/09/2026</a:t>
            </a:fld>
            <a:endParaRPr lang="en-GB"/>
          </a:p>
        </p:txBody>
      </p:sp>
      <p:sp>
        <p:nvSpPr>
          <p:cNvPr id="4" name="Footer Placeholder 3"/>
          <p:cNvSpPr>
            <a:spLocks noGrp="1"/>
          </p:cNvSpPr>
          <p:nvPr>
            <p:ph type="ftr" sz="quarter" idx="2"/>
          </p:nvPr>
        </p:nvSpPr>
        <p:spPr>
          <a:xfrm>
            <a:off x="2" y="8917421"/>
            <a:ext cx="3077739" cy="469424"/>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4023094" y="8917421"/>
            <a:ext cx="3077739" cy="469424"/>
          </a:xfrm>
          <a:prstGeom prst="rect">
            <a:avLst/>
          </a:prstGeom>
        </p:spPr>
        <p:txBody>
          <a:bodyPr vert="horz" lIns="91440" tIns="45720" rIns="91440" bIns="45720" rtlCol="0" anchor="b"/>
          <a:lstStyle>
            <a:lvl1pPr algn="r">
              <a:defRPr sz="1200"/>
            </a:lvl1pPr>
          </a:lstStyle>
          <a:p>
            <a:fld id="{0F88BC73-ABC5-4D4C-A53A-AF390BA7E5E1}" type="slidenum">
              <a:rPr lang="en-GB" smtClean="0"/>
              <a:pPr/>
              <a:t>‹#›</a:t>
            </a:fld>
            <a:endParaRPr lang="en-GB"/>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3077739" cy="46942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4023094" y="0"/>
            <a:ext cx="3077739" cy="469424"/>
          </a:xfrm>
          <a:prstGeom prst="rect">
            <a:avLst/>
          </a:prstGeom>
        </p:spPr>
        <p:txBody>
          <a:bodyPr vert="horz" lIns="91440" tIns="45720" rIns="91440" bIns="45720" rtlCol="0"/>
          <a:lstStyle>
            <a:lvl1pPr algn="r">
              <a:defRPr sz="1200"/>
            </a:lvl1pPr>
          </a:lstStyle>
          <a:p>
            <a:fld id="{7C4917A8-BD8C-4ECC-BFB0-03FA5E6D7883}" type="datetimeFigureOut">
              <a:rPr lang="en-US" smtClean="0"/>
              <a:pPr/>
              <a:t>9/30/2026</a:t>
            </a:fld>
            <a:endParaRPr lang="en-GB"/>
          </a:p>
        </p:txBody>
      </p:sp>
      <p:sp>
        <p:nvSpPr>
          <p:cNvPr id="4" name="Slide Image Placeholder 3"/>
          <p:cNvSpPr>
            <a:spLocks noGrp="1" noRot="1" noChangeAspect="1"/>
          </p:cNvSpPr>
          <p:nvPr>
            <p:ph type="sldImg" idx="2"/>
          </p:nvPr>
        </p:nvSpPr>
        <p:spPr>
          <a:xfrm>
            <a:off x="1204913" y="704850"/>
            <a:ext cx="4692650" cy="3519488"/>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710248" y="4459527"/>
            <a:ext cx="5681980" cy="42248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2" y="8917421"/>
            <a:ext cx="3077739" cy="469424"/>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4023094" y="8917421"/>
            <a:ext cx="3077739" cy="469424"/>
          </a:xfrm>
          <a:prstGeom prst="rect">
            <a:avLst/>
          </a:prstGeom>
        </p:spPr>
        <p:txBody>
          <a:bodyPr vert="horz" lIns="91440" tIns="45720" rIns="91440" bIns="45720" rtlCol="0" anchor="b"/>
          <a:lstStyle>
            <a:lvl1pPr algn="r">
              <a:defRPr sz="1200"/>
            </a:lvl1pPr>
          </a:lstStyle>
          <a:p>
            <a:fld id="{7C11237F-23FE-4E27-AA11-A811581F8E70}"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7C11237F-23FE-4E27-AA11-A811581F8E70}" type="slidenum">
              <a:rPr lang="en-GB" smtClean="0"/>
              <a:pPr/>
              <a:t>5</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F0D0748E-463A-4AAA-9281-8592AD115231}" type="datetimeFigureOut">
              <a:rPr lang="en-US" smtClean="0"/>
              <a:pPr/>
              <a:t>9/30/2026</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D699FC5B-145A-4936-A471-2C4A9D758FDF}"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F0D0748E-463A-4AAA-9281-8592AD115231}" type="datetimeFigureOut">
              <a:rPr lang="en-US" smtClean="0"/>
              <a:pPr/>
              <a:t>9/30/2026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99FC5B-145A-4936-A471-2C4A9D758FDF}"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F0D0748E-463A-4AAA-9281-8592AD115231}" type="datetimeFigureOut">
              <a:rPr lang="en-US" smtClean="0"/>
              <a:pPr/>
              <a:t>9/30/2026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99FC5B-145A-4936-A471-2C4A9D758FDF}"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F0D0748E-463A-4AAA-9281-8592AD115231}" type="datetimeFigureOut">
              <a:rPr lang="en-US" smtClean="0"/>
              <a:pPr/>
              <a:t>9/30/2026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99FC5B-145A-4936-A471-2C4A9D758FDF}"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F0D0748E-463A-4AAA-9281-8592AD115231}" type="datetimeFigureOut">
              <a:rPr lang="en-US" smtClean="0"/>
              <a:pPr/>
              <a:t>9/30/2026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699FC5B-145A-4936-A471-2C4A9D758FDF}"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F0D0748E-463A-4AAA-9281-8592AD115231}" type="datetimeFigureOut">
              <a:rPr lang="en-US" smtClean="0"/>
              <a:pPr/>
              <a:t>9/30/2026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699FC5B-145A-4936-A471-2C4A9D758FDF}"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0D0748E-463A-4AAA-9281-8592AD115231}" type="datetimeFigureOut">
              <a:rPr lang="en-US" smtClean="0"/>
              <a:pPr/>
              <a:t>9/30/2026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699FC5B-145A-4936-A471-2C4A9D758FDF}"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F0D0748E-463A-4AAA-9281-8592AD115231}" type="datetimeFigureOut">
              <a:rPr lang="en-US" smtClean="0"/>
              <a:pPr/>
              <a:t>9/30/2026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99FC5B-145A-4936-A471-2C4A9D758FDF}"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F0D0748E-463A-4AAA-9281-8592AD115231}" type="datetimeFigureOut">
              <a:rPr lang="en-US" smtClean="0"/>
              <a:pPr/>
              <a:t>9/30/2026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D699FC5B-145A-4936-A471-2C4A9D758FDF}"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F0D0748E-463A-4AAA-9281-8592AD115231}" type="datetimeFigureOut">
              <a:rPr lang="en-US" smtClean="0"/>
              <a:pPr/>
              <a:t>9/30/2026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99FC5B-145A-4936-A471-2C4A9D758FDF}"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F0D0748E-463A-4AAA-9281-8592AD115231}" type="datetimeFigureOut">
              <a:rPr lang="en-US" smtClean="0"/>
              <a:pPr/>
              <a:t>9/30/2026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99FC5B-145A-4936-A471-2C4A9D758FDF}"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F0D0748E-463A-4AAA-9281-8592AD115231}" type="datetimeFigureOut">
              <a:rPr lang="en-US" smtClean="0"/>
              <a:pPr/>
              <a:t>9/30/2026</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D699FC5B-145A-4936-A471-2C4A9D758FDF}"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s/_rels/slide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cad=rja&amp;uact=8&amp;ved=0ahUKEwiF2MfJrKjNAhWEVhoKHeUrAx0QjRwIBw&amp;url=http://science-all.com/wallpapers/brick-wall.html&amp;psig=AFQjCNGcT1qFv_5Msl1j6J4CVTb4okQ7xg&amp;ust=1466022236002117"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jpeg"/><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 Id="rId5" Type="http://schemas.openxmlformats.org/officeDocument/2006/relationships/image" Target="../media/image23.jpeg"/><Relationship Id="rId4" Type="http://schemas.openxmlformats.org/officeDocument/2006/relationships/image" Target="../media/image22.jpeg"/></Relationships>
</file>

<file path=ppt/slides/_rels/slide1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 Id="rId4" Type="http://schemas.openxmlformats.org/officeDocument/2006/relationships/image" Target="../media/image26.jpeg"/></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xml"/><Relationship Id="rId4" Type="http://schemas.openxmlformats.org/officeDocument/2006/relationships/image" Target="../media/image29.jpeg"/></Relationships>
</file>

<file path=ppt/slides/_rels/slide1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3.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8599" y="2625327"/>
            <a:ext cx="8229600" cy="1143000"/>
          </a:xfrm>
        </p:spPr>
        <p:txBody>
          <a:bodyPr>
            <a:noAutofit/>
          </a:bodyPr>
          <a:lstStyle/>
          <a:p>
            <a:pPr algn="ctr"/>
            <a:r>
              <a:rPr lang="en-GB" sz="4400" b="1" dirty="0">
                <a:solidFill>
                  <a:schemeClr val="accent5">
                    <a:lumMod val="75000"/>
                  </a:schemeClr>
                </a:solidFill>
              </a:rPr>
              <a:t/>
            </a:r>
            <a:br>
              <a:rPr lang="en-GB" sz="4400" b="1" dirty="0">
                <a:solidFill>
                  <a:schemeClr val="accent5">
                    <a:lumMod val="75000"/>
                  </a:schemeClr>
                </a:solidFill>
              </a:rPr>
            </a:br>
            <a:r>
              <a:rPr lang="en-GB" sz="3600" b="1" dirty="0">
                <a:solidFill>
                  <a:schemeClr val="accent5">
                    <a:lumMod val="75000"/>
                  </a:schemeClr>
                </a:solidFill>
              </a:rPr>
              <a:t>St Thomas of Canterbury</a:t>
            </a:r>
            <a:r>
              <a:rPr lang="en-GB" sz="4400" b="1" dirty="0">
                <a:solidFill>
                  <a:schemeClr val="accent5">
                    <a:lumMod val="75000"/>
                  </a:schemeClr>
                </a:solidFill>
              </a:rPr>
              <a:t/>
            </a:r>
            <a:br>
              <a:rPr lang="en-GB" sz="4400" b="1" dirty="0">
                <a:solidFill>
                  <a:schemeClr val="accent5">
                    <a:lumMod val="75000"/>
                  </a:schemeClr>
                </a:solidFill>
              </a:rPr>
            </a:br>
            <a:r>
              <a:rPr lang="en-GB" sz="3600" b="1" dirty="0">
                <a:solidFill>
                  <a:schemeClr val="accent5">
                    <a:lumMod val="75000"/>
                  </a:schemeClr>
                </a:solidFill>
              </a:rPr>
              <a:t>Reception Welcome Meeting</a:t>
            </a:r>
            <a:endParaRPr lang="en-GB" sz="2000" b="1" dirty="0">
              <a:solidFill>
                <a:schemeClr val="accent5">
                  <a:lumMod val="75000"/>
                </a:schemeClr>
              </a:solidFill>
            </a:endParaRPr>
          </a:p>
        </p:txBody>
      </p:sp>
      <p:pic>
        <p:nvPicPr>
          <p:cNvPr id="27649" name="Picture 1"/>
          <p:cNvPicPr>
            <a:picLocks noChangeAspect="1" noChangeArrowheads="1"/>
          </p:cNvPicPr>
          <p:nvPr/>
        </p:nvPicPr>
        <p:blipFill>
          <a:blip r:embed="rId2" cstate="print"/>
          <a:srcRect l="35688" t="31250" r="35761" b="29687"/>
          <a:stretch>
            <a:fillRect/>
          </a:stretch>
        </p:blipFill>
        <p:spPr bwMode="auto">
          <a:xfrm>
            <a:off x="214282" y="2071678"/>
            <a:ext cx="1378753" cy="106057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7650" name="Picture 2"/>
          <p:cNvPicPr>
            <a:picLocks noChangeAspect="1" noChangeArrowheads="1"/>
          </p:cNvPicPr>
          <p:nvPr/>
        </p:nvPicPr>
        <p:blipFill>
          <a:blip r:embed="rId3" cstate="print"/>
          <a:srcRect l="35176" t="32422" r="36273" b="29492"/>
          <a:stretch>
            <a:fillRect/>
          </a:stretch>
        </p:blipFill>
        <p:spPr bwMode="auto">
          <a:xfrm>
            <a:off x="158060" y="3847699"/>
            <a:ext cx="2357454" cy="176809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7651" name="Picture 3"/>
          <p:cNvPicPr>
            <a:picLocks noChangeAspect="1" noChangeArrowheads="1"/>
          </p:cNvPicPr>
          <p:nvPr/>
        </p:nvPicPr>
        <p:blipFill>
          <a:blip r:embed="rId4" cstate="print"/>
          <a:srcRect l="42313" t="28515" r="41764" b="32422"/>
          <a:stretch>
            <a:fillRect/>
          </a:stretch>
        </p:blipFill>
        <p:spPr bwMode="auto">
          <a:xfrm rot="389160">
            <a:off x="6539935" y="623692"/>
            <a:ext cx="1398399" cy="192882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7652" name="Picture 4"/>
          <p:cNvPicPr>
            <a:picLocks noChangeAspect="1" noChangeArrowheads="1"/>
          </p:cNvPicPr>
          <p:nvPr/>
        </p:nvPicPr>
        <p:blipFill>
          <a:blip r:embed="rId5" cstate="print"/>
          <a:srcRect l="48902" t="28515" r="37372" b="39258"/>
          <a:stretch>
            <a:fillRect/>
          </a:stretch>
        </p:blipFill>
        <p:spPr bwMode="auto">
          <a:xfrm>
            <a:off x="3714744" y="4643445"/>
            <a:ext cx="1370311" cy="180881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7653" name="Picture 5"/>
          <p:cNvPicPr>
            <a:picLocks noChangeAspect="1" noChangeArrowheads="1"/>
          </p:cNvPicPr>
          <p:nvPr/>
        </p:nvPicPr>
        <p:blipFill>
          <a:blip r:embed="rId6" cstate="print"/>
          <a:srcRect l="34626" t="31445" r="35725" b="28516"/>
          <a:stretch>
            <a:fillRect/>
          </a:stretch>
        </p:blipFill>
        <p:spPr bwMode="auto">
          <a:xfrm>
            <a:off x="3571868" y="551636"/>
            <a:ext cx="2071702" cy="157295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7654" name="Picture 6"/>
          <p:cNvPicPr>
            <a:picLocks noChangeAspect="1" noChangeArrowheads="1"/>
          </p:cNvPicPr>
          <p:nvPr/>
        </p:nvPicPr>
        <p:blipFill>
          <a:blip r:embed="rId7" cstate="print"/>
          <a:srcRect l="34627" t="31445" r="35724" b="28516"/>
          <a:stretch>
            <a:fillRect/>
          </a:stretch>
        </p:blipFill>
        <p:spPr bwMode="auto">
          <a:xfrm rot="955999">
            <a:off x="6750036" y="4101844"/>
            <a:ext cx="2071702" cy="157295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7655" name="Picture 7"/>
          <p:cNvPicPr>
            <a:picLocks noChangeAspect="1" noChangeArrowheads="1"/>
          </p:cNvPicPr>
          <p:nvPr/>
        </p:nvPicPr>
        <p:blipFill>
          <a:blip r:embed="rId8" cstate="print"/>
          <a:srcRect l="41764" t="32422" r="41764" b="30468"/>
          <a:stretch>
            <a:fillRect/>
          </a:stretch>
        </p:blipFill>
        <p:spPr bwMode="auto">
          <a:xfrm rot="20558572">
            <a:off x="1297088" y="663361"/>
            <a:ext cx="1357322" cy="171927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7656" name="Picture 8"/>
          <p:cNvPicPr>
            <a:picLocks noChangeAspect="1" noChangeArrowheads="1"/>
          </p:cNvPicPr>
          <p:nvPr/>
        </p:nvPicPr>
        <p:blipFill>
          <a:blip r:embed="rId9" cstate="print"/>
          <a:srcRect l="34590" t="31250" r="35212" b="28711"/>
          <a:stretch>
            <a:fillRect/>
          </a:stretch>
        </p:blipFill>
        <p:spPr bwMode="auto">
          <a:xfrm>
            <a:off x="5429256" y="5072074"/>
            <a:ext cx="2012429" cy="150017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4" name="Picture 6"/>
          <p:cNvPicPr>
            <a:picLocks noChangeAspect="1" noChangeArrowheads="1"/>
          </p:cNvPicPr>
          <p:nvPr/>
        </p:nvPicPr>
        <p:blipFill>
          <a:blip r:embed="rId10" cstate="print"/>
          <a:srcRect l="41764" t="27539" r="41764" b="33203"/>
          <a:stretch>
            <a:fillRect/>
          </a:stretch>
        </p:blipFill>
        <p:spPr bwMode="auto">
          <a:xfrm>
            <a:off x="1785918" y="4429132"/>
            <a:ext cx="1652671" cy="221457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805731"/>
            <a:ext cx="8527976" cy="1470025"/>
          </a:xfrm>
        </p:spPr>
        <p:txBody>
          <a:bodyPr>
            <a:normAutofit fontScale="90000"/>
          </a:bodyPr>
          <a:lstStyle/>
          <a:p>
            <a:pPr algn="ctr"/>
            <a:r>
              <a:rPr lang="en-GB" dirty="0">
                <a:solidFill>
                  <a:schemeClr val="accent3">
                    <a:lumMod val="60000"/>
                    <a:lumOff val="40000"/>
                  </a:schemeClr>
                </a:solidFill>
              </a:rPr>
              <a:t>St Thomas of Canterbury</a:t>
            </a:r>
            <a:br>
              <a:rPr lang="en-GB" dirty="0">
                <a:solidFill>
                  <a:schemeClr val="accent3">
                    <a:lumMod val="60000"/>
                    <a:lumOff val="40000"/>
                  </a:schemeClr>
                </a:solidFill>
              </a:rPr>
            </a:br>
            <a:r>
              <a:rPr lang="en-GB" dirty="0">
                <a:solidFill>
                  <a:schemeClr val="accent3">
                    <a:lumMod val="60000"/>
                    <a:lumOff val="40000"/>
                  </a:schemeClr>
                </a:solidFill>
              </a:rPr>
              <a:t>Key Reception Staff</a:t>
            </a:r>
            <a:endParaRPr lang="en-US" dirty="0">
              <a:solidFill>
                <a:schemeClr val="accent3">
                  <a:lumMod val="60000"/>
                  <a:lumOff val="40000"/>
                </a:schemeClr>
              </a:solidFill>
            </a:endParaRPr>
          </a:p>
        </p:txBody>
      </p:sp>
      <p:sp>
        <p:nvSpPr>
          <p:cNvPr id="3" name="Subtitle 2"/>
          <p:cNvSpPr>
            <a:spLocks noGrp="1"/>
          </p:cNvSpPr>
          <p:nvPr>
            <p:ph type="subTitle" idx="1"/>
          </p:nvPr>
        </p:nvSpPr>
        <p:spPr>
          <a:xfrm>
            <a:off x="195510" y="2275756"/>
            <a:ext cx="8748464" cy="4248472"/>
          </a:xfrm>
        </p:spPr>
        <p:txBody>
          <a:bodyPr vert="horz" lIns="0" tIns="45720" rIns="18288" bIns="45720" anchor="t">
            <a:normAutofit lnSpcReduction="10000"/>
          </a:bodyPr>
          <a:lstStyle/>
          <a:p>
            <a:pPr algn="ctr"/>
            <a:endParaRPr lang="en-GB" sz="2400" dirty="0">
              <a:solidFill>
                <a:srgbClr val="FFFF00"/>
              </a:solidFill>
              <a:latin typeface="SassoonPrimaryInfant" pitchFamily="2" charset="0"/>
              <a:cs typeface="Arial" pitchFamily="34" charset="0"/>
            </a:endParaRPr>
          </a:p>
          <a:p>
            <a:pPr algn="l"/>
            <a:r>
              <a:rPr lang="en-GB" sz="2000" dirty="0" smtClean="0">
                <a:solidFill>
                  <a:schemeClr val="tx1">
                    <a:lumMod val="95000"/>
                  </a:schemeClr>
                </a:solidFill>
                <a:latin typeface="SassoonPrimaryInfant"/>
                <a:cs typeface="Arial"/>
              </a:rPr>
              <a:t>Reception </a:t>
            </a:r>
            <a:r>
              <a:rPr lang="en-GB" sz="2000" dirty="0">
                <a:solidFill>
                  <a:schemeClr val="tx1">
                    <a:lumMod val="95000"/>
                  </a:schemeClr>
                </a:solidFill>
                <a:latin typeface="SassoonPrimaryInfant"/>
                <a:cs typeface="Arial"/>
              </a:rPr>
              <a:t>A</a:t>
            </a:r>
            <a:r>
              <a:rPr lang="en-GB" sz="2000" dirty="0" smtClean="0">
                <a:solidFill>
                  <a:schemeClr val="tx1">
                    <a:lumMod val="95000"/>
                  </a:schemeClr>
                </a:solidFill>
                <a:latin typeface="SassoonPrimaryInfant"/>
                <a:cs typeface="Arial"/>
              </a:rPr>
              <a:t> </a:t>
            </a:r>
            <a:r>
              <a:rPr lang="en-GB" sz="2000" dirty="0">
                <a:solidFill>
                  <a:schemeClr val="tx1">
                    <a:lumMod val="95000"/>
                  </a:schemeClr>
                </a:solidFill>
                <a:latin typeface="SassoonPrimaryInfant"/>
                <a:cs typeface="Arial"/>
              </a:rPr>
              <a:t>– Mrs </a:t>
            </a:r>
            <a:r>
              <a:rPr lang="en-GB" sz="2000" dirty="0" smtClean="0">
                <a:solidFill>
                  <a:schemeClr val="tx1">
                    <a:lumMod val="95000"/>
                  </a:schemeClr>
                </a:solidFill>
                <a:latin typeface="SassoonPrimaryInfant"/>
                <a:cs typeface="Arial"/>
              </a:rPr>
              <a:t>Arnold</a:t>
            </a:r>
            <a:r>
              <a:rPr lang="en-GB" sz="2000" dirty="0">
                <a:solidFill>
                  <a:schemeClr val="tx1">
                    <a:lumMod val="95000"/>
                  </a:schemeClr>
                </a:solidFill>
                <a:latin typeface="SassoonPrimaryInfant"/>
                <a:cs typeface="Arial"/>
              </a:rPr>
              <a:t>                  </a:t>
            </a:r>
            <a:endParaRPr lang="en-GB" sz="2000" dirty="0">
              <a:solidFill>
                <a:schemeClr val="tx1">
                  <a:lumMod val="95000"/>
                </a:schemeClr>
              </a:solidFill>
              <a:latin typeface="SassoonPrimaryInfant" pitchFamily="2" charset="0"/>
              <a:cs typeface="Arial" pitchFamily="34" charset="0"/>
            </a:endParaRPr>
          </a:p>
          <a:p>
            <a:pPr algn="l"/>
            <a:r>
              <a:rPr lang="en-GB" sz="2000" dirty="0" smtClean="0">
                <a:solidFill>
                  <a:schemeClr val="tx1">
                    <a:lumMod val="95000"/>
                  </a:schemeClr>
                </a:solidFill>
                <a:latin typeface="SassoonPrimaryInfant"/>
                <a:cs typeface="Arial"/>
              </a:rPr>
              <a:t>Reception </a:t>
            </a:r>
            <a:r>
              <a:rPr lang="en-GB" sz="2000" dirty="0">
                <a:solidFill>
                  <a:schemeClr val="tx1">
                    <a:lumMod val="95000"/>
                  </a:schemeClr>
                </a:solidFill>
                <a:latin typeface="SassoonPrimaryInfant"/>
                <a:cs typeface="Arial"/>
              </a:rPr>
              <a:t>L – </a:t>
            </a:r>
            <a:r>
              <a:rPr lang="en-GB" sz="2000" dirty="0" smtClean="0">
                <a:solidFill>
                  <a:schemeClr val="tx1">
                    <a:lumMod val="95000"/>
                  </a:schemeClr>
                </a:solidFill>
                <a:latin typeface="SassoonPrimaryInfant"/>
                <a:cs typeface="Arial"/>
              </a:rPr>
              <a:t>Mrs Leveridge-Johnson</a:t>
            </a:r>
            <a:r>
              <a:rPr lang="en-GB" sz="2000" dirty="0">
                <a:solidFill>
                  <a:schemeClr val="tx1">
                    <a:lumMod val="95000"/>
                  </a:schemeClr>
                </a:solidFill>
                <a:latin typeface="SassoonPrimaryInfant"/>
                <a:cs typeface="Arial"/>
              </a:rPr>
              <a:t>                                           </a:t>
            </a:r>
          </a:p>
          <a:p>
            <a:pPr algn="l"/>
            <a:endParaRPr lang="en-GB" sz="2000" dirty="0">
              <a:solidFill>
                <a:schemeClr val="tx1">
                  <a:lumMod val="95000"/>
                </a:schemeClr>
              </a:solidFill>
              <a:latin typeface="SassoonPrimaryInfant"/>
              <a:cs typeface="Arial"/>
            </a:endParaRPr>
          </a:p>
          <a:p>
            <a:pPr algn="l"/>
            <a:r>
              <a:rPr lang="en-GB" sz="2000" b="1" dirty="0">
                <a:solidFill>
                  <a:schemeClr val="tx1">
                    <a:lumMod val="95000"/>
                  </a:schemeClr>
                </a:solidFill>
                <a:latin typeface="SassoonPrimaryInfant"/>
                <a:cs typeface="Arial"/>
              </a:rPr>
              <a:t>With the support of:</a:t>
            </a:r>
          </a:p>
          <a:p>
            <a:pPr algn="l"/>
            <a:r>
              <a:rPr lang="en-GB" sz="2000" dirty="0">
                <a:solidFill>
                  <a:schemeClr val="tx1">
                    <a:lumMod val="95000"/>
                  </a:schemeClr>
                </a:solidFill>
                <a:latin typeface="SassoonPrimaryInfant"/>
                <a:cs typeface="Arial"/>
              </a:rPr>
              <a:t>HLTA – Mrs </a:t>
            </a:r>
            <a:r>
              <a:rPr lang="en-GB" sz="2000" dirty="0" smtClean="0">
                <a:solidFill>
                  <a:schemeClr val="tx1">
                    <a:lumMod val="95000"/>
                  </a:schemeClr>
                </a:solidFill>
                <a:latin typeface="SassoonPrimaryInfant"/>
                <a:cs typeface="Arial"/>
              </a:rPr>
              <a:t>McGrath </a:t>
            </a:r>
            <a:r>
              <a:rPr lang="en-GB" sz="2000" dirty="0">
                <a:solidFill>
                  <a:schemeClr val="tx1">
                    <a:lumMod val="95000"/>
                  </a:schemeClr>
                </a:solidFill>
                <a:latin typeface="SassoonPrimaryInfant"/>
                <a:cs typeface="Arial"/>
              </a:rPr>
              <a:t>(Speech &amp; Language)</a:t>
            </a:r>
            <a:endParaRPr lang="en-GB" dirty="0">
              <a:solidFill>
                <a:schemeClr val="tx1">
                  <a:lumMod val="95000"/>
                </a:schemeClr>
              </a:solidFill>
            </a:endParaRPr>
          </a:p>
          <a:p>
            <a:pPr algn="l"/>
            <a:r>
              <a:rPr lang="en-GB" sz="2000" dirty="0">
                <a:solidFill>
                  <a:schemeClr val="tx1">
                    <a:lumMod val="95000"/>
                  </a:schemeClr>
                </a:solidFill>
                <a:latin typeface="SassoonPrimaryInfant"/>
                <a:cs typeface="Arial"/>
              </a:rPr>
              <a:t>HLTA – Miss </a:t>
            </a:r>
            <a:r>
              <a:rPr lang="en-GB" sz="2000" dirty="0" smtClean="0">
                <a:solidFill>
                  <a:schemeClr val="tx1">
                    <a:lumMod val="95000"/>
                  </a:schemeClr>
                </a:solidFill>
                <a:latin typeface="SassoonPrimaryInfant"/>
                <a:cs typeface="Arial"/>
              </a:rPr>
              <a:t>Clarke- Covers Mrs Arnold on a Friday </a:t>
            </a:r>
            <a:endParaRPr lang="en-GB" sz="2000" dirty="0">
              <a:solidFill>
                <a:schemeClr val="tx1">
                  <a:lumMod val="95000"/>
                </a:schemeClr>
              </a:solidFill>
              <a:latin typeface="SassoonPrimaryInfant" pitchFamily="2" charset="0"/>
              <a:cs typeface="Arial" pitchFamily="34" charset="0"/>
            </a:endParaRPr>
          </a:p>
          <a:p>
            <a:pPr algn="l"/>
            <a:r>
              <a:rPr lang="en-GB" sz="2000" dirty="0">
                <a:solidFill>
                  <a:schemeClr val="tx1">
                    <a:lumMod val="95000"/>
                  </a:schemeClr>
                </a:solidFill>
                <a:latin typeface="SassoonPrimaryInfant"/>
                <a:cs typeface="Arial"/>
              </a:rPr>
              <a:t>TA3 – </a:t>
            </a:r>
            <a:r>
              <a:rPr lang="en-GB" sz="2000" dirty="0" smtClean="0">
                <a:solidFill>
                  <a:schemeClr val="tx1">
                    <a:lumMod val="95000"/>
                  </a:schemeClr>
                </a:solidFill>
                <a:latin typeface="SassoonPrimaryInfant"/>
                <a:cs typeface="Arial"/>
              </a:rPr>
              <a:t>Mrs Donley</a:t>
            </a:r>
          </a:p>
          <a:p>
            <a:pPr algn="l"/>
            <a:r>
              <a:rPr lang="en-GB" sz="2000" dirty="0" smtClean="0">
                <a:solidFill>
                  <a:schemeClr val="tx1">
                    <a:lumMod val="95000"/>
                  </a:schemeClr>
                </a:solidFill>
                <a:latin typeface="SassoonPrimaryInfant"/>
                <a:cs typeface="Arial"/>
              </a:rPr>
              <a:t>TA1 </a:t>
            </a:r>
            <a:r>
              <a:rPr lang="en-GB" sz="2000" dirty="0">
                <a:solidFill>
                  <a:schemeClr val="tx1">
                    <a:lumMod val="95000"/>
                  </a:schemeClr>
                </a:solidFill>
                <a:latin typeface="SassoonPrimaryInfant"/>
                <a:cs typeface="Arial"/>
              </a:rPr>
              <a:t>– Mrs </a:t>
            </a:r>
            <a:r>
              <a:rPr lang="en-GB" sz="2000" dirty="0" smtClean="0">
                <a:solidFill>
                  <a:schemeClr val="tx1">
                    <a:lumMod val="95000"/>
                  </a:schemeClr>
                </a:solidFill>
                <a:latin typeface="SassoonPrimaryInfant"/>
                <a:cs typeface="Arial"/>
              </a:rPr>
              <a:t>Santos</a:t>
            </a:r>
          </a:p>
          <a:p>
            <a:pPr algn="l"/>
            <a:r>
              <a:rPr lang="en-GB" sz="2000" dirty="0" smtClean="0">
                <a:solidFill>
                  <a:schemeClr val="tx1">
                    <a:lumMod val="95000"/>
                  </a:schemeClr>
                </a:solidFill>
                <a:latin typeface="SassoonPrimaryInfant"/>
                <a:cs typeface="Arial"/>
              </a:rPr>
              <a:t>TA1 – Miss MacDonald</a:t>
            </a:r>
            <a:endParaRPr lang="en-GB" sz="2000" dirty="0">
              <a:solidFill>
                <a:schemeClr val="tx1">
                  <a:lumMod val="95000"/>
                </a:schemeClr>
              </a:solidFill>
              <a:latin typeface="SassoonPrimaryInfant" pitchFamily="2" charset="0"/>
              <a:cs typeface="Arial" pitchFamily="34" charset="0"/>
            </a:endParaRPr>
          </a:p>
          <a:p>
            <a:pPr algn="l"/>
            <a:endParaRPr lang="en-GB" sz="2000" dirty="0">
              <a:solidFill>
                <a:srgbClr val="F2F2F2"/>
              </a:solidFill>
              <a:latin typeface="SassoonPrimaryInfant" pitchFamily="2" charset="0"/>
              <a:cs typeface="Arial" pitchFamily="34" charset="0"/>
            </a:endParaRPr>
          </a:p>
          <a:p>
            <a:pPr algn="l"/>
            <a:r>
              <a:rPr lang="en-GB" sz="2000" dirty="0">
                <a:solidFill>
                  <a:srgbClr val="FFFF00"/>
                </a:solidFill>
                <a:latin typeface="SassoonPrimaryInfant" pitchFamily="2" charset="0"/>
                <a:cs typeface="Arial" pitchFamily="34" charset="0"/>
              </a:rPr>
              <a:t>EYFS Lead – Mrs McGuire</a:t>
            </a:r>
          </a:p>
          <a:p>
            <a:pPr algn="ctr"/>
            <a:endParaRPr lang="en-GB" dirty="0">
              <a:solidFill>
                <a:srgbClr val="FFFF00"/>
              </a:solidFill>
              <a:latin typeface="Arial" pitchFamily="34" charset="0"/>
              <a:cs typeface="Arial" pitchFamily="34" charset="0"/>
            </a:endParaRPr>
          </a:p>
          <a:p>
            <a:pPr algn="ctr"/>
            <a:endParaRPr lang="en-GB" dirty="0">
              <a:solidFill>
                <a:srgbClr val="FFFF00"/>
              </a:solidFill>
              <a:latin typeface="Arial" pitchFamily="34" charset="0"/>
              <a:cs typeface="Arial" pitchFamily="34" charset="0"/>
            </a:endParaRPr>
          </a:p>
        </p:txBody>
      </p:sp>
      <p:pic>
        <p:nvPicPr>
          <p:cNvPr id="26626" name="Picture 2" descr="See the source image"/>
          <p:cNvPicPr>
            <a:picLocks noChangeAspect="1" noChangeArrowheads="1"/>
          </p:cNvPicPr>
          <p:nvPr/>
        </p:nvPicPr>
        <p:blipFill>
          <a:blip r:embed="rId2" cstate="print"/>
          <a:srcRect/>
          <a:stretch>
            <a:fillRect/>
          </a:stretch>
        </p:blipFill>
        <p:spPr bwMode="auto">
          <a:xfrm>
            <a:off x="7452320" y="5152650"/>
            <a:ext cx="1371578" cy="137157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709981"/>
            <a:ext cx="9144000" cy="792088"/>
          </a:xfrm>
        </p:spPr>
        <p:txBody>
          <a:bodyPr>
            <a:normAutofit/>
          </a:bodyPr>
          <a:lstStyle/>
          <a:p>
            <a:pPr algn="ctr"/>
            <a:r>
              <a:rPr lang="en-GB" sz="4400" dirty="0">
                <a:solidFill>
                  <a:schemeClr val="accent3">
                    <a:lumMod val="60000"/>
                    <a:lumOff val="40000"/>
                  </a:schemeClr>
                </a:solidFill>
              </a:rPr>
              <a:t>Transition into Reception</a:t>
            </a:r>
            <a:endParaRPr lang="en-US" sz="4400" dirty="0">
              <a:solidFill>
                <a:schemeClr val="accent3">
                  <a:lumMod val="60000"/>
                  <a:lumOff val="40000"/>
                </a:schemeClr>
              </a:solidFill>
            </a:endParaRPr>
          </a:p>
        </p:txBody>
      </p:sp>
      <p:sp>
        <p:nvSpPr>
          <p:cNvPr id="3" name="Subtitle 2"/>
          <p:cNvSpPr>
            <a:spLocks noGrp="1"/>
          </p:cNvSpPr>
          <p:nvPr>
            <p:ph type="subTitle" idx="1"/>
          </p:nvPr>
        </p:nvSpPr>
        <p:spPr>
          <a:xfrm>
            <a:off x="0" y="1628800"/>
            <a:ext cx="8892480" cy="4824536"/>
          </a:xfrm>
        </p:spPr>
        <p:txBody>
          <a:bodyPr vert="horz" lIns="0" tIns="45720" rIns="18288" bIns="45720" anchor="t">
            <a:normAutofit fontScale="92500"/>
          </a:bodyPr>
          <a:lstStyle/>
          <a:p>
            <a:pPr marL="742950" lvl="1" indent="-285750" algn="l">
              <a:buFont typeface="Arial" panose="020B0604020202020204" pitchFamily="34" charset="0"/>
              <a:buChar char="•"/>
            </a:pPr>
            <a:r>
              <a:rPr lang="en-GB" sz="2800" dirty="0">
                <a:latin typeface="SassoonPrimaryInfant" pitchFamily="2" charset="0"/>
              </a:rPr>
              <a:t>Moving up to Reception is an important step in your child’s learning journey.</a:t>
            </a:r>
          </a:p>
          <a:p>
            <a:pPr marL="742950" lvl="1" indent="-285750" algn="l">
              <a:buFont typeface="Arial" panose="020B0604020202020204" pitchFamily="34" charset="0"/>
              <a:buChar char="•"/>
            </a:pPr>
            <a:r>
              <a:rPr lang="en-GB" sz="2800" dirty="0">
                <a:latin typeface="SassoonPrimaryInfant" pitchFamily="2" charset="0"/>
              </a:rPr>
              <a:t>It builds on the foundations of learning made in their Nursery year and prepares the children for their move into Key Stage 1 at the end of the year.</a:t>
            </a:r>
          </a:p>
          <a:p>
            <a:pPr marL="742950" lvl="1" indent="-285750" algn="l">
              <a:buFont typeface="Arial" panose="020B0604020202020204" pitchFamily="34" charset="0"/>
              <a:buChar char="•"/>
            </a:pPr>
            <a:r>
              <a:rPr lang="en-GB" sz="2800" dirty="0">
                <a:latin typeface="SassoonPrimaryInfant" pitchFamily="2" charset="0"/>
              </a:rPr>
              <a:t>Learning sessions become slightly longer and the pace of learning within sessions increases.</a:t>
            </a:r>
          </a:p>
          <a:p>
            <a:pPr marL="742950" lvl="1" indent="-285750" algn="l">
              <a:buFont typeface="Arial" panose="020B0604020202020204" pitchFamily="34" charset="0"/>
              <a:buChar char="•"/>
            </a:pPr>
            <a:r>
              <a:rPr lang="en-GB" sz="2800" dirty="0" smtClean="0">
                <a:latin typeface="SassoonPrimaryInfant" pitchFamily="2" charset="0"/>
              </a:rPr>
              <a:t>Having </a:t>
            </a:r>
            <a:r>
              <a:rPr lang="en-GB" sz="2800" dirty="0">
                <a:latin typeface="SassoonPrimaryInfant" pitchFamily="2" charset="0"/>
              </a:rPr>
              <a:t>an early night, restful sleep and healthy breakfast will help </a:t>
            </a:r>
            <a:r>
              <a:rPr lang="en-GB" sz="2800" dirty="0" smtClean="0">
                <a:latin typeface="SassoonPrimaryInfant" pitchFamily="2" charset="0"/>
              </a:rPr>
              <a:t>children be ready to show </a:t>
            </a:r>
            <a:r>
              <a:rPr lang="en-GB" sz="2800" b="1" dirty="0" smtClean="0">
                <a:latin typeface="SassoonPrimaryInfant" pitchFamily="2" charset="0"/>
              </a:rPr>
              <a:t>Fantastic Listening</a:t>
            </a:r>
            <a:r>
              <a:rPr lang="en-GB" sz="2800" dirty="0" smtClean="0">
                <a:latin typeface="SassoonPrimaryInfant" pitchFamily="2" charset="0"/>
              </a:rPr>
              <a:t>.</a:t>
            </a:r>
            <a:endParaRPr lang="en-GB" sz="2800" dirty="0">
              <a:latin typeface="SassoonPrimaryInfant" pitchFamily="2" charset="0"/>
            </a:endParaRPr>
          </a:p>
          <a:p>
            <a:pPr lvl="1" algn="l">
              <a:buFontTx/>
              <a:buChar char="-"/>
            </a:pPr>
            <a:endParaRPr lang="en-GB" dirty="0">
              <a:latin typeface="Arial" pitchFamily="34" charset="0"/>
              <a:cs typeface="Arial" pitchFamily="34" charset="0"/>
            </a:endParaRPr>
          </a:p>
          <a:p>
            <a:pPr lvl="1" algn="l"/>
            <a:r>
              <a:rPr lang="en-GB" dirty="0">
                <a:latin typeface="Arial" pitchFamily="34" charset="0"/>
                <a:cs typeface="Arial" pitchFamily="34" charset="0"/>
              </a:rPr>
              <a:t>                             </a:t>
            </a:r>
            <a:endParaRPr lang="en-GB" b="1" dirty="0">
              <a:latin typeface="Arial" pitchFamily="34" charset="0"/>
              <a:cs typeface="Arial" pitchFamily="34" charset="0"/>
            </a:endParaRPr>
          </a:p>
          <a:p>
            <a:pPr lvl="1" algn="l">
              <a:buFont typeface="Arial" pitchFamily="34" charset="0"/>
              <a:buChar char="•"/>
            </a:pPr>
            <a:endParaRPr lang="en-GB" sz="1600" dirty="0">
              <a:solidFill>
                <a:srgbClr val="FFFF00"/>
              </a:solidFill>
            </a:endParaRPr>
          </a:p>
        </p:txBody>
      </p:sp>
      <p:sp>
        <p:nvSpPr>
          <p:cNvPr id="4" name="AutoShape 2" descr="https://ukc-powerpoint.officeapps.live.com/pods/GetClipboardImage.ashx?Id=15611b01-7508-4326-bb67-e42e96ef7800&amp;DC=GUK5&amp;pkey=c84e5ea1-a6a8-4d05-8106-cc77635ad914&amp;wdwaccluster=GUK5"/>
          <p:cNvSpPr>
            <a:spLocks noChangeAspect="1" noChangeArrowheads="1"/>
          </p:cNvSpPr>
          <p:nvPr/>
        </p:nvSpPr>
        <p:spPr bwMode="auto">
          <a:xfrm>
            <a:off x="2127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476672"/>
            <a:ext cx="8748464" cy="980728"/>
          </a:xfrm>
        </p:spPr>
        <p:txBody>
          <a:bodyPr/>
          <a:lstStyle/>
          <a:p>
            <a:pPr algn="ctr"/>
            <a:r>
              <a:rPr lang="en-GB" dirty="0">
                <a:solidFill>
                  <a:schemeClr val="accent3">
                    <a:lumMod val="60000"/>
                    <a:lumOff val="40000"/>
                  </a:schemeClr>
                </a:solidFill>
              </a:rPr>
              <a:t>A Busy Day!</a:t>
            </a:r>
          </a:p>
        </p:txBody>
      </p:sp>
      <p:sp>
        <p:nvSpPr>
          <p:cNvPr id="3" name="Content Placeholder 2"/>
          <p:cNvSpPr>
            <a:spLocks noGrp="1"/>
          </p:cNvSpPr>
          <p:nvPr>
            <p:ph type="body" idx="1"/>
          </p:nvPr>
        </p:nvSpPr>
        <p:spPr>
          <a:xfrm>
            <a:off x="431032" y="3356992"/>
            <a:ext cx="8712968" cy="3744416"/>
          </a:xfrm>
        </p:spPr>
        <p:txBody>
          <a:bodyPr>
            <a:normAutofit/>
          </a:bodyPr>
          <a:lstStyle/>
          <a:p>
            <a:pPr lvl="1">
              <a:buFont typeface="Arial" pitchFamily="34" charset="0"/>
              <a:buChar char="•"/>
            </a:pPr>
            <a:endParaRPr lang="en-GB" sz="3600" dirty="0">
              <a:solidFill>
                <a:srgbClr val="FFFF00"/>
              </a:solidFill>
            </a:endParaRPr>
          </a:p>
          <a:p>
            <a:pPr lvl="1">
              <a:buNone/>
            </a:pPr>
            <a:endParaRPr lang="en-GB" sz="11200" dirty="0">
              <a:solidFill>
                <a:srgbClr val="FFFF00"/>
              </a:solidFill>
              <a:latin typeface="Arial" pitchFamily="34" charset="0"/>
              <a:cs typeface="Arial" pitchFamily="34" charset="0"/>
            </a:endParaRPr>
          </a:p>
          <a:p>
            <a:pPr lvl="1">
              <a:buNone/>
            </a:pPr>
            <a:endParaRPr lang="en-GB" sz="11200" dirty="0">
              <a:solidFill>
                <a:srgbClr val="FFFF00"/>
              </a:solidFill>
              <a:latin typeface="Arial" pitchFamily="34" charset="0"/>
              <a:cs typeface="Arial" pitchFamily="34" charset="0"/>
            </a:endParaRPr>
          </a:p>
          <a:p>
            <a:endParaRPr lang="en-GB" sz="5600" dirty="0">
              <a:solidFill>
                <a:srgbClr val="FFFF00"/>
              </a:solidFill>
              <a:latin typeface="Arial" pitchFamily="34" charset="0"/>
              <a:cs typeface="Arial" pitchFamily="34" charset="0"/>
            </a:endParaRPr>
          </a:p>
          <a:p>
            <a:endParaRPr lang="en-GB" sz="5600" dirty="0">
              <a:solidFill>
                <a:srgbClr val="FFFF00"/>
              </a:solidFill>
              <a:latin typeface="Arial" pitchFamily="34" charset="0"/>
              <a:cs typeface="Arial" pitchFamily="34" charset="0"/>
            </a:endParaRPr>
          </a:p>
          <a:p>
            <a:endParaRPr lang="en-GB" sz="4500" dirty="0">
              <a:solidFill>
                <a:srgbClr val="FFFF00"/>
              </a:solidFill>
              <a:latin typeface="Arial" pitchFamily="34" charset="0"/>
              <a:cs typeface="Arial" pitchFamily="34" charset="0"/>
            </a:endParaRPr>
          </a:p>
          <a:p>
            <a:endParaRPr lang="en-GB" sz="5600" dirty="0">
              <a:solidFill>
                <a:srgbClr val="FFFF00"/>
              </a:solidFill>
              <a:latin typeface="Arial" pitchFamily="34" charset="0"/>
              <a:cs typeface="Arial" pitchFamily="34" charset="0"/>
            </a:endParaRPr>
          </a:p>
          <a:p>
            <a:endParaRPr lang="en-GB" sz="5600" dirty="0">
              <a:solidFill>
                <a:srgbClr val="FFFF00"/>
              </a:solidFill>
              <a:latin typeface="Arial" pitchFamily="34" charset="0"/>
              <a:cs typeface="Arial" pitchFamily="34" charset="0"/>
            </a:endParaRPr>
          </a:p>
          <a:p>
            <a:endParaRPr lang="en-GB" sz="5600" dirty="0">
              <a:solidFill>
                <a:srgbClr val="FFFF00"/>
              </a:solidFill>
              <a:latin typeface="Arial" pitchFamily="34" charset="0"/>
              <a:cs typeface="Arial" pitchFamily="34" charset="0"/>
            </a:endParaRPr>
          </a:p>
          <a:p>
            <a:pPr>
              <a:buNone/>
            </a:pPr>
            <a:endParaRPr lang="en-GB" sz="5600" dirty="0">
              <a:solidFill>
                <a:srgbClr val="FFFF00"/>
              </a:solidFill>
              <a:latin typeface="Arial" pitchFamily="34" charset="0"/>
              <a:cs typeface="Arial" pitchFamily="34" charset="0"/>
            </a:endParaRPr>
          </a:p>
          <a:p>
            <a:endParaRPr lang="en-GB" sz="5600" dirty="0">
              <a:solidFill>
                <a:srgbClr val="FFFF00"/>
              </a:solidFill>
              <a:latin typeface="Arial" pitchFamily="34" charset="0"/>
              <a:cs typeface="Arial" pitchFamily="34" charset="0"/>
            </a:endParaRPr>
          </a:p>
        </p:txBody>
      </p:sp>
      <p:sp>
        <p:nvSpPr>
          <p:cNvPr id="5" name="TextBox 4"/>
          <p:cNvSpPr txBox="1"/>
          <p:nvPr/>
        </p:nvSpPr>
        <p:spPr>
          <a:xfrm>
            <a:off x="251521" y="1556792"/>
            <a:ext cx="8640959" cy="3570208"/>
          </a:xfrm>
          <a:prstGeom prst="rect">
            <a:avLst/>
          </a:prstGeom>
          <a:noFill/>
        </p:spPr>
        <p:txBody>
          <a:bodyPr wrap="square" lIns="91440" tIns="45720" rIns="91440" bIns="45720" rtlCol="0" anchor="t">
            <a:spAutoFit/>
          </a:bodyPr>
          <a:lstStyle/>
          <a:p>
            <a:pPr lvl="1">
              <a:buFont typeface="Arial" pitchFamily="34" charset="0"/>
              <a:buChar char="•"/>
            </a:pPr>
            <a:r>
              <a:rPr lang="en-GB" sz="2000" dirty="0">
                <a:latin typeface="SassoonPrimaryInfant"/>
              </a:rPr>
              <a:t> </a:t>
            </a:r>
            <a:r>
              <a:rPr lang="en-GB" dirty="0">
                <a:latin typeface="SassoonPrimaryInfant"/>
              </a:rPr>
              <a:t>Every day in Reception is a busy one! Please make sure your child arrives on time so they don’t miss any of their learning.</a:t>
            </a:r>
          </a:p>
          <a:p>
            <a:pPr lvl="1">
              <a:buFont typeface="Arial" pitchFamily="34" charset="0"/>
              <a:buChar char="•"/>
            </a:pPr>
            <a:r>
              <a:rPr lang="en-GB" dirty="0">
                <a:latin typeface="SassoonPrimaryInfant"/>
              </a:rPr>
              <a:t> A bell will ring to notify parents on the playground that the register will be taken at </a:t>
            </a:r>
            <a:r>
              <a:rPr lang="en-GB" b="1" dirty="0" smtClean="0">
                <a:latin typeface="SassoonPrimaryInfant"/>
              </a:rPr>
              <a:t>8:45am</a:t>
            </a:r>
            <a:r>
              <a:rPr lang="en-GB" dirty="0">
                <a:latin typeface="SassoonPrimaryInfant"/>
              </a:rPr>
              <a:t>. </a:t>
            </a:r>
            <a:endParaRPr lang="en-GB" dirty="0">
              <a:latin typeface="SassoonPrimaryInfant" pitchFamily="2" charset="0"/>
            </a:endParaRPr>
          </a:p>
          <a:p>
            <a:pPr lvl="1">
              <a:buFont typeface="Arial" pitchFamily="34" charset="0"/>
              <a:buChar char="•"/>
            </a:pPr>
            <a:r>
              <a:rPr lang="en-GB" dirty="0">
                <a:latin typeface="SassoonPrimaryInfant"/>
              </a:rPr>
              <a:t> After the register we will spin a wheel - if it lands on a child’s name who is </a:t>
            </a:r>
            <a:r>
              <a:rPr lang="en-GB" b="1" dirty="0">
                <a:latin typeface="SassoonPrimaryInfant"/>
              </a:rPr>
              <a:t>on time</a:t>
            </a:r>
            <a:r>
              <a:rPr lang="en-GB" dirty="0">
                <a:latin typeface="SassoonPrimaryInfant"/>
              </a:rPr>
              <a:t>, they will </a:t>
            </a:r>
            <a:r>
              <a:rPr lang="en-GB" b="1" dirty="0">
                <a:latin typeface="SassoonPrimaryInfant"/>
              </a:rPr>
              <a:t>win a treat</a:t>
            </a:r>
            <a:r>
              <a:rPr lang="en-GB" dirty="0">
                <a:latin typeface="SassoonPrimaryInfant"/>
              </a:rPr>
              <a:t>. Your child </a:t>
            </a:r>
            <a:r>
              <a:rPr lang="en-GB" b="1" dirty="0">
                <a:latin typeface="SassoonPrimaryInfant"/>
              </a:rPr>
              <a:t>must be on time</a:t>
            </a:r>
            <a:r>
              <a:rPr lang="en-GB" dirty="0">
                <a:latin typeface="SassoonPrimaryInfant"/>
              </a:rPr>
              <a:t> to be in with a chance of winning!</a:t>
            </a:r>
          </a:p>
          <a:p>
            <a:pPr lvl="1">
              <a:buFont typeface="Arial" pitchFamily="34" charset="0"/>
              <a:buChar char="•"/>
            </a:pPr>
            <a:r>
              <a:rPr lang="en-GB" dirty="0">
                <a:latin typeface="SassoonPrimaryInfant"/>
              </a:rPr>
              <a:t> Our first lesson is Phonics which begins promptly at </a:t>
            </a:r>
            <a:r>
              <a:rPr lang="en-GB" b="1" dirty="0" smtClean="0">
                <a:latin typeface="SassoonPrimaryInfant"/>
              </a:rPr>
              <a:t>8:55am</a:t>
            </a:r>
            <a:r>
              <a:rPr lang="en-GB" dirty="0">
                <a:latin typeface="SassoonPrimaryInfant"/>
              </a:rPr>
              <a:t>. It is vital that your child does not miss this.</a:t>
            </a:r>
          </a:p>
          <a:p>
            <a:pPr lvl="1">
              <a:buFont typeface="Arial" pitchFamily="34" charset="0"/>
              <a:buChar char="•"/>
            </a:pPr>
            <a:r>
              <a:rPr lang="en-GB" dirty="0">
                <a:latin typeface="SassoonPrimaryInfant"/>
              </a:rPr>
              <a:t> Children who are late can often be unsettled and distracted during the morning as they have not started the day off with their normal school routine</a:t>
            </a:r>
            <a:r>
              <a:rPr lang="en-GB" sz="1400" dirty="0">
                <a:latin typeface="SassoonPrimaryInfant"/>
              </a:rPr>
              <a:t>.</a:t>
            </a:r>
          </a:p>
          <a:p>
            <a:endParaRPr lang="en-GB" sz="1200" dirty="0">
              <a:latin typeface="Arial" pitchFamily="34" charset="0"/>
              <a:cs typeface="Arial" pitchFamily="34" charset="0"/>
            </a:endParaRPr>
          </a:p>
          <a:p>
            <a:endParaRPr lang="en-GB" sz="1400" dirty="0">
              <a:latin typeface="Arial" pitchFamily="34" charset="0"/>
              <a:cs typeface="Arial" pitchFamily="34" charset="0"/>
            </a:endParaRPr>
          </a:p>
        </p:txBody>
      </p:sp>
      <p:pic>
        <p:nvPicPr>
          <p:cNvPr id="4" name="Picture 3" descr="The New Play School clock | We grew up on the &quot;Flower&quot; and &quot;… | Flick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91674" y="5063419"/>
            <a:ext cx="1368152" cy="1231337"/>
          </a:xfrm>
          <a:prstGeom prst="rect">
            <a:avLst/>
          </a:prstGeom>
        </p:spPr>
      </p:pic>
    </p:spTree>
    <p:extLst>
      <p:ext uri="{BB962C8B-B14F-4D97-AF65-F5344CB8AC3E}">
        <p14:creationId xmlns:p14="http://schemas.microsoft.com/office/powerpoint/2010/main" val="6067877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60648" y="620688"/>
            <a:ext cx="7851648" cy="995536"/>
          </a:xfrm>
        </p:spPr>
        <p:txBody>
          <a:bodyPr/>
          <a:lstStyle/>
          <a:p>
            <a:pPr algn="ctr"/>
            <a:r>
              <a:rPr lang="en-GB" dirty="0"/>
              <a:t>The curriculum</a:t>
            </a:r>
          </a:p>
        </p:txBody>
      </p:sp>
      <p:pic>
        <p:nvPicPr>
          <p:cNvPr id="1026" name="Picture 2" descr="http://science-all.com/images/wallpapers/brick-wall/brick-wall-16.jpg">
            <a:hlinkClick r:id="rId3"/>
          </p:cNvPr>
          <p:cNvPicPr>
            <a:picLocks noChangeAspect="1" noChangeArrowheads="1"/>
          </p:cNvPicPr>
          <p:nvPr/>
        </p:nvPicPr>
        <p:blipFill>
          <a:blip r:embed="rId4" cstate="print"/>
          <a:srcRect/>
          <a:stretch>
            <a:fillRect/>
          </a:stretch>
        </p:blipFill>
        <p:spPr bwMode="auto">
          <a:xfrm>
            <a:off x="323528" y="1857364"/>
            <a:ext cx="8496944" cy="4810905"/>
          </a:xfrm>
          <a:prstGeom prst="rect">
            <a:avLst/>
          </a:prstGeom>
          <a:noFill/>
        </p:spPr>
      </p:pic>
      <p:pic>
        <p:nvPicPr>
          <p:cNvPr id="18434" name="Picture 2" descr="See the source image"/>
          <p:cNvPicPr>
            <a:picLocks noChangeAspect="1" noChangeArrowheads="1"/>
          </p:cNvPicPr>
          <p:nvPr/>
        </p:nvPicPr>
        <p:blipFill>
          <a:blip r:embed="rId5" cstate="print"/>
          <a:srcRect t="9492" b="43047"/>
          <a:stretch>
            <a:fillRect/>
          </a:stretch>
        </p:blipFill>
        <p:spPr bwMode="auto">
          <a:xfrm>
            <a:off x="714348" y="4357694"/>
            <a:ext cx="7706313" cy="1928826"/>
          </a:xfrm>
          <a:prstGeom prst="rect">
            <a:avLst/>
          </a:prstGeom>
          <a:noFill/>
        </p:spPr>
      </p:pic>
      <p:pic>
        <p:nvPicPr>
          <p:cNvPr id="18436" name="Picture 4" descr="See the source image"/>
          <p:cNvPicPr>
            <a:picLocks noChangeAspect="1" noChangeArrowheads="1"/>
          </p:cNvPicPr>
          <p:nvPr/>
        </p:nvPicPr>
        <p:blipFill>
          <a:blip r:embed="rId5" cstate="print"/>
          <a:srcRect t="57965" r="-100"/>
          <a:stretch>
            <a:fillRect/>
          </a:stretch>
        </p:blipFill>
        <p:spPr bwMode="auto">
          <a:xfrm>
            <a:off x="1357290" y="2786058"/>
            <a:ext cx="6500858" cy="1333021"/>
          </a:xfrm>
          <a:prstGeom prst="rect">
            <a:avLst/>
          </a:prstGeom>
          <a:noFill/>
        </p:spPr>
      </p:pic>
      <p:pic>
        <p:nvPicPr>
          <p:cNvPr id="15362" name="Picture 2" descr="What to expect when"/>
          <p:cNvPicPr>
            <a:picLocks noChangeAspect="1" noChangeArrowheads="1"/>
          </p:cNvPicPr>
          <p:nvPr/>
        </p:nvPicPr>
        <p:blipFill>
          <a:blip r:embed="rId6" cstate="print"/>
          <a:srcRect/>
          <a:stretch>
            <a:fillRect/>
          </a:stretch>
        </p:blipFill>
        <p:spPr bwMode="auto">
          <a:xfrm>
            <a:off x="6444208" y="332656"/>
            <a:ext cx="2147392" cy="134212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ipe(down)">
                                      <p:cBhvr>
                                        <p:cTn id="7" dur="5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8434"/>
                                        </p:tgtEl>
                                        <p:attrNameLst>
                                          <p:attrName>style.visibility</p:attrName>
                                        </p:attrNameLst>
                                      </p:cBhvr>
                                      <p:to>
                                        <p:strVal val="visible"/>
                                      </p:to>
                                    </p:set>
                                    <p:animEffect transition="in" filter="wipe(down)">
                                      <p:cBhvr>
                                        <p:cTn id="12" dur="500"/>
                                        <p:tgtEl>
                                          <p:spTgt spid="1843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8436"/>
                                        </p:tgtEl>
                                        <p:attrNameLst>
                                          <p:attrName>style.visibility</p:attrName>
                                        </p:attrNameLst>
                                      </p:cBhvr>
                                      <p:to>
                                        <p:strVal val="visible"/>
                                      </p:to>
                                    </p:set>
                                    <p:animEffect transition="in" filter="wipe(down)">
                                      <p:cBhvr>
                                        <p:cTn id="17" dur="500"/>
                                        <p:tgtEl>
                                          <p:spTgt spid="184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88641"/>
            <a:ext cx="9144000" cy="1368152"/>
          </a:xfrm>
        </p:spPr>
        <p:txBody>
          <a:bodyPr>
            <a:normAutofit/>
          </a:bodyPr>
          <a:lstStyle/>
          <a:p>
            <a:pPr algn="ctr"/>
            <a:r>
              <a:rPr lang="en-GB" sz="4000" dirty="0">
                <a:solidFill>
                  <a:schemeClr val="accent3">
                    <a:lumMod val="60000"/>
                    <a:lumOff val="40000"/>
                  </a:schemeClr>
                </a:solidFill>
              </a:rPr>
              <a:t>What your child will need for Reception</a:t>
            </a:r>
            <a:endParaRPr lang="en-US" sz="4000" dirty="0">
              <a:solidFill>
                <a:schemeClr val="accent3">
                  <a:lumMod val="60000"/>
                  <a:lumOff val="40000"/>
                </a:schemeClr>
              </a:solidFill>
            </a:endParaRPr>
          </a:p>
        </p:txBody>
      </p:sp>
      <p:sp>
        <p:nvSpPr>
          <p:cNvPr id="3" name="Subtitle 2"/>
          <p:cNvSpPr>
            <a:spLocks noGrp="1"/>
          </p:cNvSpPr>
          <p:nvPr>
            <p:ph type="subTitle" idx="1"/>
          </p:nvPr>
        </p:nvSpPr>
        <p:spPr>
          <a:xfrm>
            <a:off x="0" y="1643420"/>
            <a:ext cx="9144000" cy="3888432"/>
          </a:xfrm>
        </p:spPr>
        <p:txBody>
          <a:bodyPr>
            <a:normAutofit fontScale="92500" lnSpcReduction="20000"/>
          </a:bodyPr>
          <a:lstStyle/>
          <a:p>
            <a:pPr lvl="1" algn="l"/>
            <a:r>
              <a:rPr lang="en-GB" sz="2900" dirty="0">
                <a:latin typeface="SassoonPrimaryInfant" pitchFamily="2" charset="0"/>
                <a:cs typeface="Arial" panose="020B0604020202020204" pitchFamily="34" charset="0"/>
              </a:rPr>
              <a:t>Wellington Boots – names in please!</a:t>
            </a:r>
          </a:p>
          <a:p>
            <a:pPr lvl="1" algn="l"/>
            <a:endParaRPr lang="en-GB" sz="2900" dirty="0">
              <a:latin typeface="SassoonPrimaryInfant" pitchFamily="2" charset="0"/>
              <a:cs typeface="Arial" panose="020B0604020202020204" pitchFamily="34" charset="0"/>
            </a:endParaRPr>
          </a:p>
          <a:p>
            <a:pPr lvl="1" algn="l"/>
            <a:r>
              <a:rPr lang="en-GB" sz="2900" dirty="0">
                <a:latin typeface="SassoonPrimaryInfant" pitchFamily="2" charset="0"/>
                <a:cs typeface="Arial" panose="020B0604020202020204" pitchFamily="34" charset="0"/>
              </a:rPr>
              <a:t>PE Kits – </a:t>
            </a:r>
            <a:r>
              <a:rPr lang="en-GB" sz="2900" dirty="0" smtClean="0">
                <a:latin typeface="SassoonPrimaryInfant" pitchFamily="2" charset="0"/>
                <a:cs typeface="Arial" panose="020B0604020202020204" pitchFamily="34" charset="0"/>
              </a:rPr>
              <a:t>PE kits are </a:t>
            </a:r>
            <a:r>
              <a:rPr lang="en-GB" sz="2900" b="1" u="sng" dirty="0" smtClean="0">
                <a:latin typeface="SassoonPrimaryInfant" pitchFamily="2" charset="0"/>
                <a:cs typeface="Arial" panose="020B0604020202020204" pitchFamily="34" charset="0"/>
              </a:rPr>
              <a:t>not required </a:t>
            </a:r>
            <a:r>
              <a:rPr lang="en-GB" sz="2900" dirty="0" smtClean="0">
                <a:latin typeface="SassoonPrimaryInfant" pitchFamily="2" charset="0"/>
                <a:cs typeface="Arial" panose="020B0604020202020204" pitchFamily="34" charset="0"/>
              </a:rPr>
              <a:t>in Reception but will be worn from Year 1 onwards.</a:t>
            </a:r>
            <a:endParaRPr lang="en-GB" sz="2900" dirty="0">
              <a:latin typeface="SassoonPrimaryInfant" pitchFamily="2" charset="0"/>
              <a:cs typeface="Arial" panose="020B0604020202020204" pitchFamily="34" charset="0"/>
            </a:endParaRPr>
          </a:p>
          <a:p>
            <a:pPr lvl="1" algn="l"/>
            <a:endParaRPr lang="en-GB" sz="2900" dirty="0">
              <a:latin typeface="SassoonPrimaryInfant" pitchFamily="2" charset="0"/>
              <a:cs typeface="Arial" panose="020B0604020202020204" pitchFamily="34" charset="0"/>
            </a:endParaRPr>
          </a:p>
          <a:p>
            <a:pPr lvl="1" algn="l"/>
            <a:r>
              <a:rPr lang="en-GB" sz="2900" dirty="0">
                <a:latin typeface="SassoonPrimaryInfant" pitchFamily="2" charset="0"/>
                <a:cs typeface="Arial" panose="020B0604020202020204" pitchFamily="34" charset="0"/>
              </a:rPr>
              <a:t>Water bottles </a:t>
            </a:r>
            <a:r>
              <a:rPr lang="en-GB" sz="2900" dirty="0" smtClean="0">
                <a:latin typeface="SassoonPrimaryInfant" pitchFamily="2" charset="0"/>
                <a:cs typeface="Arial" panose="020B0604020202020204" pitchFamily="34" charset="0"/>
              </a:rPr>
              <a:t>– we </a:t>
            </a:r>
            <a:r>
              <a:rPr lang="en-GB" sz="2900" dirty="0">
                <a:latin typeface="SassoonPrimaryInfant" pitchFamily="2" charset="0"/>
                <a:cs typeface="Arial" panose="020B0604020202020204" pitchFamily="34" charset="0"/>
              </a:rPr>
              <a:t>do provide cups for children to drink water, but a bottle from home is preferred.</a:t>
            </a:r>
          </a:p>
          <a:p>
            <a:pPr lvl="1"/>
            <a:endParaRPr lang="en-GB" dirty="0">
              <a:latin typeface="SassoonPrimaryInfant" pitchFamily="2" charset="0"/>
              <a:cs typeface="Arial" pitchFamily="34" charset="0"/>
            </a:endParaRPr>
          </a:p>
          <a:p>
            <a:pPr lvl="1"/>
            <a:r>
              <a:rPr lang="en-GB" b="1" dirty="0">
                <a:latin typeface="SassoonPrimaryInfant" pitchFamily="2" charset="0"/>
                <a:cs typeface="Arial" pitchFamily="34" charset="0"/>
              </a:rPr>
              <a:t>Children </a:t>
            </a:r>
            <a:r>
              <a:rPr lang="en-GB" b="1" u="sng" dirty="0">
                <a:latin typeface="SassoonPrimaryInfant" pitchFamily="2" charset="0"/>
                <a:cs typeface="Arial" pitchFamily="34" charset="0"/>
              </a:rPr>
              <a:t>will not</a:t>
            </a:r>
            <a:r>
              <a:rPr lang="en-GB" b="1" dirty="0">
                <a:latin typeface="SassoonPrimaryInfant" pitchFamily="2" charset="0"/>
                <a:cs typeface="Arial" pitchFamily="34" charset="0"/>
              </a:rPr>
              <a:t> need a book bag whilst they are in Reception, all letters will be handed </a:t>
            </a:r>
            <a:r>
              <a:rPr lang="en-GB" b="1" dirty="0" smtClean="0">
                <a:latin typeface="SassoonPrimaryInfant" pitchFamily="2" charset="0"/>
                <a:cs typeface="Arial" pitchFamily="34" charset="0"/>
              </a:rPr>
              <a:t>to children to give to parents at the door. </a:t>
            </a:r>
            <a:endParaRPr lang="en-GB" b="1" i="1" dirty="0">
              <a:latin typeface="SassoonPrimaryInfant" pitchFamily="2" charset="0"/>
              <a:cs typeface="Arial" pitchFamily="34" charset="0"/>
            </a:endParaRPr>
          </a:p>
          <a:p>
            <a:pPr lvl="1" algn="l">
              <a:buFont typeface="Arial" pitchFamily="34" charset="0"/>
              <a:buChar char="•"/>
            </a:pPr>
            <a:endParaRPr lang="en-GB" dirty="0">
              <a:solidFill>
                <a:srgbClr val="FFFF00"/>
              </a:solidFill>
              <a:latin typeface="SassoonPrimaryInfant" pitchFamily="2" charset="0"/>
            </a:endParaRPr>
          </a:p>
        </p:txBody>
      </p:sp>
      <p:sp>
        <p:nvSpPr>
          <p:cNvPr id="4" name="Subtitle 2">
            <a:extLst>
              <a:ext uri="{FF2B5EF4-FFF2-40B4-BE49-F238E27FC236}">
                <a16:creationId xmlns:a16="http://schemas.microsoft.com/office/drawing/2014/main" id="{8B93AF18-7E70-2FCF-3651-1FCFAE3E697A}"/>
              </a:ext>
            </a:extLst>
          </p:cNvPr>
          <p:cNvSpPr>
            <a:spLocks noGrp="1"/>
          </p:cNvSpPr>
          <p:nvPr/>
        </p:nvSpPr>
        <p:spPr>
          <a:xfrm>
            <a:off x="0" y="5013176"/>
            <a:ext cx="8820472" cy="1701972"/>
          </a:xfrm>
          <a:prstGeom prst="rect">
            <a:avLst/>
          </a:prstGeom>
        </p:spPr>
        <p:txBody>
          <a:bodyPr vert="horz" lIns="0" rIns="18288">
            <a:normAutofit/>
          </a:bodyPr>
          <a:lstStyle>
            <a:lvl1pPr marL="0" marR="45720" indent="0" algn="r" rtl="0" eaLnBrk="1" latinLnBrk="0" hangingPunct="1">
              <a:spcBef>
                <a:spcPct val="20000"/>
              </a:spcBef>
              <a:buClr>
                <a:schemeClr val="accent3"/>
              </a:buClr>
              <a:buSzPct val="95000"/>
              <a:buFont typeface="Wingdings 2"/>
              <a:buNone/>
              <a:defRPr kumimoji="0" sz="2600" kern="1200">
                <a:solidFill>
                  <a:schemeClr val="tx1"/>
                </a:solidFill>
                <a:latin typeface="+mn-lt"/>
                <a:ea typeface="+mn-ea"/>
                <a:cs typeface="+mn-cs"/>
              </a:defRPr>
            </a:lvl1pPr>
            <a:lvl2pPr marL="457200" indent="0" algn="ctr" rtl="0" eaLnBrk="1" latinLnBrk="0" hangingPunct="1">
              <a:spcBef>
                <a:spcPct val="20000"/>
              </a:spcBef>
              <a:buClr>
                <a:schemeClr val="accent1"/>
              </a:buClr>
              <a:buSzPct val="85000"/>
              <a:buFont typeface="Wingdings 2"/>
              <a:buNone/>
              <a:defRPr kumimoji="0" sz="2400" kern="1200">
                <a:solidFill>
                  <a:schemeClr val="tx1"/>
                </a:solidFill>
                <a:latin typeface="+mn-lt"/>
                <a:ea typeface="+mn-ea"/>
                <a:cs typeface="+mn-cs"/>
              </a:defRPr>
            </a:lvl2pPr>
            <a:lvl3pPr marL="914400" indent="0" algn="ctr" rtl="0" eaLnBrk="1" latinLnBrk="0" hangingPunct="1">
              <a:spcBef>
                <a:spcPct val="20000"/>
              </a:spcBef>
              <a:buClr>
                <a:schemeClr val="accent2"/>
              </a:buClr>
              <a:buSzPct val="70000"/>
              <a:buFont typeface="Wingdings 2"/>
              <a:buNone/>
              <a:defRPr kumimoji="0" sz="2100" kern="1200">
                <a:solidFill>
                  <a:schemeClr val="tx1"/>
                </a:solidFill>
                <a:latin typeface="+mn-lt"/>
                <a:ea typeface="+mn-ea"/>
                <a:cs typeface="+mn-cs"/>
              </a:defRPr>
            </a:lvl3pPr>
            <a:lvl4pPr marL="1371600" indent="0" algn="ctr" rtl="0" eaLnBrk="1" latinLnBrk="0" hangingPunct="1">
              <a:spcBef>
                <a:spcPct val="20000"/>
              </a:spcBef>
              <a:buClr>
                <a:schemeClr val="accent3"/>
              </a:buClr>
              <a:buSzPct val="65000"/>
              <a:buFont typeface="Wingdings 2"/>
              <a:buNone/>
              <a:defRPr kumimoji="0" sz="2000" kern="1200">
                <a:solidFill>
                  <a:schemeClr val="tx1"/>
                </a:solidFill>
                <a:latin typeface="+mn-lt"/>
                <a:ea typeface="+mn-ea"/>
                <a:cs typeface="+mn-cs"/>
              </a:defRPr>
            </a:lvl4pPr>
            <a:lvl5pPr marL="1828800" indent="0" algn="ctr" rtl="0" eaLnBrk="1" latinLnBrk="0" hangingPunct="1">
              <a:spcBef>
                <a:spcPct val="20000"/>
              </a:spcBef>
              <a:buClr>
                <a:schemeClr val="accent4"/>
              </a:buClr>
              <a:buSzPct val="65000"/>
              <a:buFont typeface="Wingdings 2"/>
              <a:buNone/>
              <a:defRPr kumimoji="0" sz="2000" kern="1200">
                <a:solidFill>
                  <a:schemeClr val="tx1"/>
                </a:solidFill>
                <a:latin typeface="+mn-lt"/>
                <a:ea typeface="+mn-ea"/>
                <a:cs typeface="+mn-cs"/>
              </a:defRPr>
            </a:lvl5pPr>
            <a:lvl6pPr marL="2286000" indent="0" algn="ctr" rtl="0" eaLnBrk="1" latinLnBrk="0" hangingPunct="1">
              <a:spcBef>
                <a:spcPct val="20000"/>
              </a:spcBef>
              <a:buClr>
                <a:schemeClr val="accent5"/>
              </a:buClr>
              <a:buSzPct val="80000"/>
              <a:buFont typeface="Wingdings 2"/>
              <a:buNone/>
              <a:defRPr kumimoji="0" sz="1800" kern="1200">
                <a:solidFill>
                  <a:schemeClr val="tx1"/>
                </a:solidFill>
                <a:latin typeface="+mn-lt"/>
                <a:ea typeface="+mn-ea"/>
                <a:cs typeface="+mn-cs"/>
              </a:defRPr>
            </a:lvl6pPr>
            <a:lvl7pPr marL="2743200" indent="0" algn="ctr" rtl="0" eaLnBrk="1" latinLnBrk="0" hangingPunct="1">
              <a:spcBef>
                <a:spcPct val="20000"/>
              </a:spcBef>
              <a:buClr>
                <a:schemeClr val="accent6"/>
              </a:buClr>
              <a:buSzPct val="80000"/>
              <a:buFont typeface="Wingdings 2"/>
              <a:buNone/>
              <a:defRPr kumimoji="0" sz="1600" kern="1200" baseline="0">
                <a:solidFill>
                  <a:schemeClr val="tx1"/>
                </a:solidFill>
                <a:latin typeface="+mn-lt"/>
                <a:ea typeface="+mn-ea"/>
                <a:cs typeface="+mn-cs"/>
              </a:defRPr>
            </a:lvl7pPr>
            <a:lvl8pPr marL="3200400" indent="0" algn="ctr" rtl="0" eaLnBrk="1" latinLnBrk="0" hangingPunct="1">
              <a:spcBef>
                <a:spcPct val="20000"/>
              </a:spcBef>
              <a:buClr>
                <a:schemeClr val="tx2"/>
              </a:buClr>
              <a:buNone/>
              <a:defRPr kumimoji="0" sz="1600" kern="1200">
                <a:solidFill>
                  <a:schemeClr val="tx1"/>
                </a:solidFill>
                <a:latin typeface="+mn-lt"/>
                <a:ea typeface="+mn-ea"/>
                <a:cs typeface="+mn-cs"/>
              </a:defRPr>
            </a:lvl8pPr>
            <a:lvl9pPr marL="3657600" indent="0" algn="ctr" rtl="0" eaLnBrk="1" latinLnBrk="0" hangingPunct="1">
              <a:spcBef>
                <a:spcPct val="20000"/>
              </a:spcBef>
              <a:buClr>
                <a:schemeClr val="tx2"/>
              </a:buClr>
              <a:buFontTx/>
              <a:buNone/>
              <a:defRPr kumimoji="0" sz="1400" kern="1200" baseline="0">
                <a:solidFill>
                  <a:schemeClr val="tx1"/>
                </a:solidFill>
                <a:latin typeface="+mn-lt"/>
                <a:ea typeface="+mn-ea"/>
                <a:cs typeface="+mn-cs"/>
              </a:defRPr>
            </a:lvl9pPr>
          </a:lstStyle>
          <a:p>
            <a:pPr lvl="1" algn="l"/>
            <a:endParaRPr lang="en-GB" dirty="0">
              <a:latin typeface="SassoonPrimaryInfant" pitchFamily="2" charset="0"/>
              <a:cs typeface="Arial" pitchFamily="34" charset="0"/>
            </a:endParaRPr>
          </a:p>
          <a:p>
            <a:pPr lvl="1"/>
            <a:r>
              <a:rPr lang="en-GB" dirty="0">
                <a:latin typeface="SassoonPrimaryInfant" pitchFamily="2" charset="0"/>
                <a:cs typeface="Arial" pitchFamily="34" charset="0"/>
              </a:rPr>
              <a:t>NAMES IN EVERYTHING!</a:t>
            </a:r>
          </a:p>
          <a:p>
            <a:pPr lvl="1"/>
            <a:r>
              <a:rPr lang="en-GB" sz="2000" dirty="0">
                <a:latin typeface="SassoonPrimaryInfant" pitchFamily="2" charset="0"/>
                <a:cs typeface="Arial" pitchFamily="34" charset="0"/>
              </a:rPr>
              <a:t>If you do not have a marker for writing your child’s name, please let a member of staff know and we can write it in.</a:t>
            </a:r>
          </a:p>
          <a:p>
            <a:pPr lvl="1" algn="l"/>
            <a:endParaRPr lang="en-GB" dirty="0">
              <a:latin typeface="Arial" pitchFamily="34" charset="0"/>
              <a:cs typeface="Arial" pitchFamily="34" charset="0"/>
            </a:endParaRPr>
          </a:p>
          <a:p>
            <a:pPr lvl="1" algn="l">
              <a:buFont typeface="Arial" pitchFamily="34" charset="0"/>
              <a:buChar char="•"/>
            </a:pPr>
            <a:endParaRPr lang="en-GB" dirty="0">
              <a:solidFill>
                <a:srgbClr val="FFFF00"/>
              </a:solidFill>
            </a:endParaRPr>
          </a:p>
        </p:txBody>
      </p:sp>
    </p:spTree>
    <p:extLst>
      <p:ext uri="{BB962C8B-B14F-4D97-AF65-F5344CB8AC3E}">
        <p14:creationId xmlns:p14="http://schemas.microsoft.com/office/powerpoint/2010/main" val="355633218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476672"/>
            <a:ext cx="8748464" cy="980728"/>
          </a:xfrm>
        </p:spPr>
        <p:txBody>
          <a:bodyPr/>
          <a:lstStyle/>
          <a:p>
            <a:pPr algn="ctr"/>
            <a:r>
              <a:rPr lang="en-GB" dirty="0">
                <a:solidFill>
                  <a:schemeClr val="accent3">
                    <a:lumMod val="60000"/>
                    <a:lumOff val="40000"/>
                  </a:schemeClr>
                </a:solidFill>
              </a:rPr>
              <a:t>School Meals</a:t>
            </a:r>
          </a:p>
        </p:txBody>
      </p:sp>
      <p:sp>
        <p:nvSpPr>
          <p:cNvPr id="3" name="Content Placeholder 2"/>
          <p:cNvSpPr>
            <a:spLocks noGrp="1"/>
          </p:cNvSpPr>
          <p:nvPr>
            <p:ph type="body" idx="1"/>
          </p:nvPr>
        </p:nvSpPr>
        <p:spPr>
          <a:xfrm>
            <a:off x="431032" y="3356992"/>
            <a:ext cx="8712968" cy="3744416"/>
          </a:xfrm>
        </p:spPr>
        <p:txBody>
          <a:bodyPr>
            <a:normAutofit/>
          </a:bodyPr>
          <a:lstStyle/>
          <a:p>
            <a:pPr lvl="1">
              <a:buFont typeface="Arial" pitchFamily="34" charset="0"/>
              <a:buChar char="•"/>
            </a:pPr>
            <a:endParaRPr lang="en-GB" sz="3600" dirty="0">
              <a:solidFill>
                <a:srgbClr val="FFFF00"/>
              </a:solidFill>
            </a:endParaRPr>
          </a:p>
          <a:p>
            <a:pPr lvl="1">
              <a:buNone/>
            </a:pPr>
            <a:endParaRPr lang="en-GB" sz="11200" dirty="0">
              <a:solidFill>
                <a:srgbClr val="FFFF00"/>
              </a:solidFill>
              <a:latin typeface="Arial" pitchFamily="34" charset="0"/>
              <a:cs typeface="Arial" pitchFamily="34" charset="0"/>
            </a:endParaRPr>
          </a:p>
          <a:p>
            <a:pPr lvl="1">
              <a:buNone/>
            </a:pPr>
            <a:endParaRPr lang="en-GB" sz="11200" dirty="0">
              <a:solidFill>
                <a:srgbClr val="FFFF00"/>
              </a:solidFill>
              <a:latin typeface="Arial" pitchFamily="34" charset="0"/>
              <a:cs typeface="Arial" pitchFamily="34" charset="0"/>
            </a:endParaRPr>
          </a:p>
          <a:p>
            <a:endParaRPr lang="en-GB" sz="5600" dirty="0">
              <a:solidFill>
                <a:srgbClr val="FFFF00"/>
              </a:solidFill>
              <a:latin typeface="Arial" pitchFamily="34" charset="0"/>
              <a:cs typeface="Arial" pitchFamily="34" charset="0"/>
            </a:endParaRPr>
          </a:p>
          <a:p>
            <a:endParaRPr lang="en-GB" sz="5600" dirty="0">
              <a:solidFill>
                <a:srgbClr val="FFFF00"/>
              </a:solidFill>
              <a:latin typeface="Arial" pitchFamily="34" charset="0"/>
              <a:cs typeface="Arial" pitchFamily="34" charset="0"/>
            </a:endParaRPr>
          </a:p>
          <a:p>
            <a:endParaRPr lang="en-GB" sz="4500" dirty="0">
              <a:solidFill>
                <a:srgbClr val="FFFF00"/>
              </a:solidFill>
              <a:latin typeface="Arial" pitchFamily="34" charset="0"/>
              <a:cs typeface="Arial" pitchFamily="34" charset="0"/>
            </a:endParaRPr>
          </a:p>
          <a:p>
            <a:endParaRPr lang="en-GB" sz="5600" dirty="0">
              <a:solidFill>
                <a:srgbClr val="FFFF00"/>
              </a:solidFill>
              <a:latin typeface="Arial" pitchFamily="34" charset="0"/>
              <a:cs typeface="Arial" pitchFamily="34" charset="0"/>
            </a:endParaRPr>
          </a:p>
          <a:p>
            <a:endParaRPr lang="en-GB" sz="5600" dirty="0">
              <a:solidFill>
                <a:srgbClr val="FFFF00"/>
              </a:solidFill>
              <a:latin typeface="Arial" pitchFamily="34" charset="0"/>
              <a:cs typeface="Arial" pitchFamily="34" charset="0"/>
            </a:endParaRPr>
          </a:p>
          <a:p>
            <a:endParaRPr lang="en-GB" sz="5600" dirty="0">
              <a:solidFill>
                <a:srgbClr val="FFFF00"/>
              </a:solidFill>
              <a:latin typeface="Arial" pitchFamily="34" charset="0"/>
              <a:cs typeface="Arial" pitchFamily="34" charset="0"/>
            </a:endParaRPr>
          </a:p>
          <a:p>
            <a:pPr>
              <a:buNone/>
            </a:pPr>
            <a:endParaRPr lang="en-GB" sz="5600" dirty="0">
              <a:solidFill>
                <a:srgbClr val="FFFF00"/>
              </a:solidFill>
              <a:latin typeface="Arial" pitchFamily="34" charset="0"/>
              <a:cs typeface="Arial" pitchFamily="34" charset="0"/>
            </a:endParaRPr>
          </a:p>
          <a:p>
            <a:endParaRPr lang="en-GB" sz="5600" dirty="0">
              <a:solidFill>
                <a:srgbClr val="FFFF00"/>
              </a:solidFill>
              <a:latin typeface="Arial" pitchFamily="34" charset="0"/>
              <a:cs typeface="Arial" pitchFamily="34" charset="0"/>
            </a:endParaRPr>
          </a:p>
        </p:txBody>
      </p:sp>
      <p:sp>
        <p:nvSpPr>
          <p:cNvPr id="5" name="TextBox 4"/>
          <p:cNvSpPr txBox="1"/>
          <p:nvPr/>
        </p:nvSpPr>
        <p:spPr>
          <a:xfrm>
            <a:off x="251521" y="1556792"/>
            <a:ext cx="8892479" cy="3046988"/>
          </a:xfrm>
          <a:prstGeom prst="rect">
            <a:avLst/>
          </a:prstGeom>
          <a:noFill/>
        </p:spPr>
        <p:txBody>
          <a:bodyPr wrap="square" rtlCol="0">
            <a:spAutoFit/>
          </a:bodyPr>
          <a:lstStyle/>
          <a:p>
            <a:r>
              <a:rPr lang="en-GB" dirty="0">
                <a:latin typeface="SassoonPrimaryInfant" pitchFamily="2" charset="0"/>
                <a:cs typeface="Arial" pitchFamily="34" charset="0"/>
              </a:rPr>
              <a:t>Universal free school meals are provided for all children in Reception, </a:t>
            </a:r>
          </a:p>
          <a:p>
            <a:r>
              <a:rPr lang="en-GB" dirty="0">
                <a:latin typeface="SassoonPrimaryInfant" pitchFamily="2" charset="0"/>
                <a:cs typeface="Arial" pitchFamily="34" charset="0"/>
              </a:rPr>
              <a:t>Y1 &amp; Y2, regardless of income. </a:t>
            </a:r>
          </a:p>
          <a:p>
            <a:endParaRPr lang="en-GB" dirty="0">
              <a:latin typeface="SassoonPrimaryInfant" pitchFamily="2" charset="0"/>
              <a:cs typeface="Arial" pitchFamily="34" charset="0"/>
            </a:endParaRPr>
          </a:p>
          <a:p>
            <a:r>
              <a:rPr lang="en-GB" dirty="0">
                <a:latin typeface="SassoonPrimaryInfant" pitchFamily="2" charset="0"/>
                <a:cs typeface="Arial" pitchFamily="34" charset="0"/>
              </a:rPr>
              <a:t>All children eat on the unit and are offered a hot meal with vegetarian options available. If there is a certain </a:t>
            </a:r>
            <a:r>
              <a:rPr lang="en-GB" dirty="0" smtClean="0">
                <a:latin typeface="SassoonPrimaryInfant" pitchFamily="2" charset="0"/>
                <a:cs typeface="Arial" pitchFamily="34" charset="0"/>
              </a:rPr>
              <a:t>side that your child will not eat (e.g. beans) please let the class teacher know.</a:t>
            </a:r>
            <a:endParaRPr lang="en-GB" dirty="0">
              <a:latin typeface="SassoonPrimaryInfant" pitchFamily="2" charset="0"/>
              <a:cs typeface="Arial" pitchFamily="34" charset="0"/>
            </a:endParaRPr>
          </a:p>
          <a:p>
            <a:pPr algn="r"/>
            <a:r>
              <a:rPr lang="en-GB" dirty="0">
                <a:latin typeface="SassoonPrimaryInfant" pitchFamily="2" charset="0"/>
                <a:cs typeface="Arial" pitchFamily="34" charset="0"/>
              </a:rPr>
              <a:t>       </a:t>
            </a:r>
          </a:p>
          <a:p>
            <a:r>
              <a:rPr lang="en-GB" dirty="0">
                <a:latin typeface="SassoonPrimaryInfant" pitchFamily="2" charset="0"/>
                <a:cs typeface="Arial" pitchFamily="34" charset="0"/>
              </a:rPr>
              <a:t>Reception children are also provided with a daily morning snack along with milk. All children are offered fruit at home time. A small charge of £1 per week is payable via </a:t>
            </a:r>
            <a:r>
              <a:rPr lang="en-GB" dirty="0" err="1">
                <a:latin typeface="SassoonPrimaryInfant" pitchFamily="2" charset="0"/>
                <a:cs typeface="Arial" pitchFamily="34" charset="0"/>
              </a:rPr>
              <a:t>ParentPay</a:t>
            </a:r>
            <a:r>
              <a:rPr lang="en-GB" dirty="0">
                <a:latin typeface="SassoonPrimaryInfant" pitchFamily="2" charset="0"/>
                <a:cs typeface="Arial" pitchFamily="34" charset="0"/>
              </a:rPr>
              <a:t>.</a:t>
            </a:r>
          </a:p>
          <a:p>
            <a:endParaRPr lang="en-GB" sz="1400" dirty="0">
              <a:latin typeface="Arial" pitchFamily="34" charset="0"/>
              <a:cs typeface="Arial" pitchFamily="34" charset="0"/>
            </a:endParaRPr>
          </a:p>
          <a:p>
            <a:endParaRPr lang="en-GB" sz="1600" dirty="0">
              <a:latin typeface="Arial" pitchFamily="34" charset="0"/>
              <a:cs typeface="Arial" pitchFamily="34" charset="0"/>
            </a:endParaRPr>
          </a:p>
        </p:txBody>
      </p:sp>
      <p:pic>
        <p:nvPicPr>
          <p:cNvPr id="6" name="Picture 2" descr="E:\DCIM\106_PANA\P1060304.JPG"/>
          <p:cNvPicPr>
            <a:picLocks noChangeAspect="1" noChangeArrowheads="1"/>
          </p:cNvPicPr>
          <p:nvPr/>
        </p:nvPicPr>
        <p:blipFill>
          <a:blip r:embed="rId2" cstate="print"/>
          <a:srcRect/>
          <a:stretch>
            <a:fillRect/>
          </a:stretch>
        </p:blipFill>
        <p:spPr bwMode="auto">
          <a:xfrm rot="440921">
            <a:off x="4891956" y="4719274"/>
            <a:ext cx="2381294" cy="178597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Picture 6" descr="E:\DCIM\106_PANA\P1060303.JPG"/>
          <p:cNvPicPr>
            <a:picLocks noChangeAspect="1" noChangeArrowheads="1"/>
          </p:cNvPicPr>
          <p:nvPr/>
        </p:nvPicPr>
        <p:blipFill>
          <a:blip r:embed="rId3" cstate="print"/>
          <a:srcRect/>
          <a:stretch>
            <a:fillRect/>
          </a:stretch>
        </p:blipFill>
        <p:spPr bwMode="auto">
          <a:xfrm rot="20959291">
            <a:off x="1556950" y="4542857"/>
            <a:ext cx="2520280" cy="189021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188641"/>
            <a:ext cx="7772400" cy="1296144"/>
          </a:xfrm>
        </p:spPr>
        <p:txBody>
          <a:bodyPr/>
          <a:lstStyle/>
          <a:p>
            <a:pPr algn="ctr"/>
            <a:r>
              <a:rPr lang="en-GB" dirty="0">
                <a:solidFill>
                  <a:schemeClr val="accent2">
                    <a:lumMod val="60000"/>
                    <a:lumOff val="40000"/>
                  </a:schemeClr>
                </a:solidFill>
              </a:rPr>
              <a:t>Speaking &amp; </a:t>
            </a:r>
            <a:r>
              <a:rPr lang="en-GB" dirty="0" smtClean="0">
                <a:solidFill>
                  <a:schemeClr val="accent2">
                    <a:lumMod val="60000"/>
                    <a:lumOff val="40000"/>
                  </a:schemeClr>
                </a:solidFill>
              </a:rPr>
              <a:t>Listening</a:t>
            </a:r>
            <a:endParaRPr lang="en-US" dirty="0">
              <a:solidFill>
                <a:schemeClr val="accent2">
                  <a:lumMod val="60000"/>
                  <a:lumOff val="40000"/>
                </a:schemeClr>
              </a:solidFill>
            </a:endParaRPr>
          </a:p>
        </p:txBody>
      </p:sp>
      <p:sp>
        <p:nvSpPr>
          <p:cNvPr id="3" name="Subtitle 2"/>
          <p:cNvSpPr>
            <a:spLocks noGrp="1"/>
          </p:cNvSpPr>
          <p:nvPr>
            <p:ph type="subTitle" idx="1"/>
          </p:nvPr>
        </p:nvSpPr>
        <p:spPr>
          <a:xfrm>
            <a:off x="0" y="1484784"/>
            <a:ext cx="9144000" cy="4923928"/>
          </a:xfrm>
        </p:spPr>
        <p:txBody>
          <a:bodyPr>
            <a:normAutofit/>
          </a:bodyPr>
          <a:lstStyle/>
          <a:p>
            <a:pPr lvl="1" algn="l"/>
            <a:r>
              <a:rPr lang="en-GB" sz="2200" dirty="0">
                <a:latin typeface="SassoonPrimaryInfant" pitchFamily="2" charset="0"/>
              </a:rPr>
              <a:t>The most important skills to help your child succeed in their education are speaking and listening skills.</a:t>
            </a:r>
          </a:p>
          <a:p>
            <a:pPr lvl="1" algn="l"/>
            <a:r>
              <a:rPr lang="en-GB" sz="2200" dirty="0">
                <a:latin typeface="SassoonPrimaryInfant" pitchFamily="2" charset="0"/>
              </a:rPr>
              <a:t>It is vital that your child is able to speak to others using vocabulary appropriate to their development. It is equally important that they listen to others and can process what is being said to </a:t>
            </a:r>
            <a:r>
              <a:rPr lang="en-GB" sz="2200" dirty="0" smtClean="0">
                <a:latin typeface="SassoonPrimaryInfant" pitchFamily="2" charset="0"/>
              </a:rPr>
              <a:t>them.</a:t>
            </a:r>
            <a:endParaRPr lang="en-GB" sz="2200" dirty="0">
              <a:latin typeface="SassoonPrimaryInfant" pitchFamily="2" charset="0"/>
            </a:endParaRPr>
          </a:p>
          <a:p>
            <a:pPr lvl="1" algn="l"/>
            <a:endParaRPr lang="en-GB" sz="2200" dirty="0">
              <a:latin typeface="SassoonPrimaryInfant" pitchFamily="2" charset="0"/>
            </a:endParaRPr>
          </a:p>
          <a:p>
            <a:pPr lvl="1" algn="l"/>
            <a:r>
              <a:rPr lang="en-GB" sz="2200" dirty="0">
                <a:latin typeface="SassoonPrimaryInfant" pitchFamily="2" charset="0"/>
              </a:rPr>
              <a:t>You can help your child by:</a:t>
            </a:r>
          </a:p>
          <a:p>
            <a:pPr lvl="1" algn="l">
              <a:buFont typeface="Arial" pitchFamily="34" charset="0"/>
              <a:buChar char="•"/>
            </a:pPr>
            <a:r>
              <a:rPr lang="en-GB" sz="2200" dirty="0">
                <a:latin typeface="SassoonPrimaryInfant" pitchFamily="2" charset="0"/>
              </a:rPr>
              <a:t>Playing simple games like guess who, eye spy</a:t>
            </a:r>
          </a:p>
          <a:p>
            <a:pPr lvl="1" algn="l">
              <a:buFont typeface="Arial" pitchFamily="34" charset="0"/>
              <a:buChar char="•"/>
            </a:pPr>
            <a:r>
              <a:rPr lang="en-GB" sz="2200" dirty="0">
                <a:latin typeface="SassoonPrimaryInfant" pitchFamily="2" charset="0"/>
              </a:rPr>
              <a:t>Reading stories together</a:t>
            </a:r>
          </a:p>
          <a:p>
            <a:pPr lvl="1" algn="l">
              <a:buFont typeface="Arial" pitchFamily="34" charset="0"/>
              <a:buChar char="•"/>
            </a:pPr>
            <a:r>
              <a:rPr lang="en-GB" sz="2200" dirty="0" smtClean="0">
                <a:latin typeface="SassoonPrimaryInfant" pitchFamily="2" charset="0"/>
              </a:rPr>
              <a:t>Modelling correct </a:t>
            </a:r>
            <a:r>
              <a:rPr lang="en-GB" sz="2200" dirty="0">
                <a:latin typeface="SassoonPrimaryInfant" pitchFamily="2" charset="0"/>
              </a:rPr>
              <a:t>language at all </a:t>
            </a:r>
            <a:r>
              <a:rPr lang="en-GB" sz="2200" dirty="0" smtClean="0">
                <a:latin typeface="SassoonPrimaryInfant" pitchFamily="2" charset="0"/>
              </a:rPr>
              <a:t>times (and encourage</a:t>
            </a:r>
            <a:br>
              <a:rPr lang="en-GB" sz="2200" dirty="0" smtClean="0">
                <a:latin typeface="SassoonPrimaryInfant" pitchFamily="2" charset="0"/>
              </a:rPr>
            </a:br>
            <a:r>
              <a:rPr lang="en-GB" sz="2200" dirty="0" smtClean="0">
                <a:latin typeface="SassoonPrimaryInfant" pitchFamily="2" charset="0"/>
              </a:rPr>
              <a:t>eye contact)</a:t>
            </a:r>
            <a:endParaRPr lang="en-GB" sz="2200" dirty="0">
              <a:latin typeface="SassoonPrimaryInfant" pitchFamily="2" charset="0"/>
            </a:endParaRPr>
          </a:p>
          <a:p>
            <a:pPr lvl="1" algn="l"/>
            <a:endParaRPr lang="en-GB" sz="2000" dirty="0">
              <a:latin typeface="Arial" pitchFamily="34" charset="0"/>
              <a:cs typeface="Arial" pitchFamily="34" charset="0"/>
            </a:endParaRPr>
          </a:p>
        </p:txBody>
      </p:sp>
      <p:pic>
        <p:nvPicPr>
          <p:cNvPr id="6" name="Picture 5" descr="E:\DCIM\106_PANA\P1060255.JPG"/>
          <p:cNvPicPr>
            <a:picLocks noChangeAspect="1" noChangeArrowheads="1"/>
          </p:cNvPicPr>
          <p:nvPr/>
        </p:nvPicPr>
        <p:blipFill>
          <a:blip r:embed="rId2" cstate="print"/>
          <a:srcRect/>
          <a:stretch>
            <a:fillRect/>
          </a:stretch>
        </p:blipFill>
        <p:spPr bwMode="auto">
          <a:xfrm>
            <a:off x="7308304" y="4286256"/>
            <a:ext cx="1620180" cy="216024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5361" name="Picture 1"/>
          <p:cNvPicPr>
            <a:picLocks noChangeAspect="1" noChangeArrowheads="1"/>
          </p:cNvPicPr>
          <p:nvPr/>
        </p:nvPicPr>
        <p:blipFill>
          <a:blip r:embed="rId3" cstate="print"/>
          <a:srcRect l="39532" t="29297" r="39055" b="34570"/>
          <a:stretch>
            <a:fillRect/>
          </a:stretch>
        </p:blipFill>
        <p:spPr bwMode="auto">
          <a:xfrm>
            <a:off x="6300192" y="3246393"/>
            <a:ext cx="1434897" cy="136131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188640"/>
            <a:ext cx="7772400" cy="1470025"/>
          </a:xfrm>
        </p:spPr>
        <p:txBody>
          <a:bodyPr>
            <a:normAutofit/>
          </a:bodyPr>
          <a:lstStyle/>
          <a:p>
            <a:pPr algn="l"/>
            <a:r>
              <a:rPr lang="en-GB" sz="4800" dirty="0">
                <a:solidFill>
                  <a:schemeClr val="accent3">
                    <a:lumMod val="60000"/>
                    <a:lumOff val="40000"/>
                  </a:schemeClr>
                </a:solidFill>
              </a:rPr>
              <a:t>Key skills to support your child</a:t>
            </a:r>
            <a:endParaRPr lang="en-US" sz="4800" dirty="0">
              <a:solidFill>
                <a:schemeClr val="accent3">
                  <a:lumMod val="60000"/>
                  <a:lumOff val="40000"/>
                </a:schemeClr>
              </a:solidFill>
            </a:endParaRPr>
          </a:p>
        </p:txBody>
      </p:sp>
      <p:sp>
        <p:nvSpPr>
          <p:cNvPr id="3" name="Subtitle 2"/>
          <p:cNvSpPr>
            <a:spLocks noGrp="1"/>
          </p:cNvSpPr>
          <p:nvPr>
            <p:ph type="subTitle" idx="1"/>
          </p:nvPr>
        </p:nvSpPr>
        <p:spPr>
          <a:xfrm>
            <a:off x="25962" y="1610626"/>
            <a:ext cx="7066317" cy="4626686"/>
          </a:xfrm>
        </p:spPr>
        <p:txBody>
          <a:bodyPr>
            <a:normAutofit fontScale="92500" lnSpcReduction="20000"/>
          </a:bodyPr>
          <a:lstStyle/>
          <a:p>
            <a:pPr lvl="1" algn="r"/>
            <a:endParaRPr lang="en-GB" dirty="0">
              <a:latin typeface="Arial" pitchFamily="34" charset="0"/>
              <a:cs typeface="Arial" pitchFamily="34" charset="0"/>
            </a:endParaRPr>
          </a:p>
          <a:p>
            <a:pPr lvl="1" algn="r"/>
            <a:endParaRPr lang="en-GB" dirty="0">
              <a:latin typeface="Arial" pitchFamily="34" charset="0"/>
              <a:cs typeface="Arial" pitchFamily="34" charset="0"/>
            </a:endParaRPr>
          </a:p>
          <a:p>
            <a:pPr lvl="1" algn="l">
              <a:buFont typeface="Arial" pitchFamily="34" charset="0"/>
              <a:buChar char="•"/>
            </a:pPr>
            <a:r>
              <a:rPr lang="en-GB" sz="2800" dirty="0">
                <a:latin typeface="SassoonPrimaryInfant" pitchFamily="2" charset="0"/>
              </a:rPr>
              <a:t>Getting dressed and undressed on their own</a:t>
            </a:r>
            <a:r>
              <a:rPr lang="en-GB" sz="2800" dirty="0" smtClean="0">
                <a:latin typeface="SassoonPrimaryInfant" pitchFamily="2" charset="0"/>
              </a:rPr>
              <a:t>.</a:t>
            </a:r>
          </a:p>
          <a:p>
            <a:pPr lvl="1" algn="l">
              <a:buFont typeface="Arial" pitchFamily="34" charset="0"/>
              <a:buChar char="•"/>
            </a:pPr>
            <a:r>
              <a:rPr lang="en-GB" sz="2800" dirty="0" smtClean="0">
                <a:latin typeface="SassoonPrimaryInfant" pitchFamily="2" charset="0"/>
              </a:rPr>
              <a:t>Encourage responsibility for own belongings.</a:t>
            </a:r>
            <a:endParaRPr lang="en-GB" sz="2800" dirty="0">
              <a:latin typeface="SassoonPrimaryInfant" pitchFamily="2" charset="0"/>
            </a:endParaRPr>
          </a:p>
          <a:p>
            <a:pPr lvl="1" algn="l">
              <a:buFont typeface="Arial" pitchFamily="34" charset="0"/>
              <a:buChar char="•"/>
            </a:pPr>
            <a:r>
              <a:rPr lang="en-GB" sz="2800" dirty="0">
                <a:latin typeface="SassoonPrimaryInfant" pitchFamily="2" charset="0"/>
              </a:rPr>
              <a:t>Feeding themselves with a knife and fork.</a:t>
            </a:r>
          </a:p>
          <a:p>
            <a:pPr lvl="1" algn="l">
              <a:buFont typeface="Arial" pitchFamily="34" charset="0"/>
              <a:buChar char="•"/>
            </a:pPr>
            <a:r>
              <a:rPr lang="en-GB" sz="2800" dirty="0">
                <a:latin typeface="SassoonPrimaryInfant" pitchFamily="2" charset="0"/>
              </a:rPr>
              <a:t>Washing their hands properly before meals and after using the toilet or blowing their nose.</a:t>
            </a:r>
          </a:p>
          <a:p>
            <a:pPr lvl="1" algn="l">
              <a:buFont typeface="Arial" pitchFamily="34" charset="0"/>
              <a:buChar char="•"/>
            </a:pPr>
            <a:r>
              <a:rPr lang="en-GB" sz="2800" dirty="0" smtClean="0">
                <a:latin typeface="SassoonPrimaryInfant" pitchFamily="2" charset="0"/>
              </a:rPr>
              <a:t>Counting </a:t>
            </a:r>
            <a:r>
              <a:rPr lang="en-GB" sz="2800" dirty="0">
                <a:latin typeface="SassoonPrimaryInfant" pitchFamily="2" charset="0"/>
              </a:rPr>
              <a:t>objects  by touching or moving them.</a:t>
            </a:r>
          </a:p>
          <a:p>
            <a:pPr lvl="1" algn="l">
              <a:buFont typeface="Arial" pitchFamily="34" charset="0"/>
              <a:buChar char="•"/>
            </a:pPr>
            <a:r>
              <a:rPr lang="en-GB" sz="2800" dirty="0">
                <a:latin typeface="SassoonPrimaryInfant" pitchFamily="2" charset="0"/>
              </a:rPr>
              <a:t>Recognising, naming and matching colours.</a:t>
            </a:r>
          </a:p>
          <a:p>
            <a:pPr lvl="1" algn="l">
              <a:buFont typeface="Arial" pitchFamily="34" charset="0"/>
              <a:buChar char="•"/>
            </a:pPr>
            <a:r>
              <a:rPr lang="en-GB" sz="2800" dirty="0">
                <a:latin typeface="SassoonPrimaryInfant" pitchFamily="2" charset="0"/>
              </a:rPr>
              <a:t>Using pencils and scissors with increasing control.</a:t>
            </a:r>
          </a:p>
          <a:p>
            <a:pPr lvl="1" algn="l">
              <a:buFont typeface="Arial" pitchFamily="34" charset="0"/>
              <a:buChar char="•"/>
            </a:pPr>
            <a:r>
              <a:rPr lang="en-GB" sz="2800" dirty="0" smtClean="0">
                <a:latin typeface="SassoonPrimaryInfant" pitchFamily="2" charset="0"/>
              </a:rPr>
              <a:t>Riding </a:t>
            </a:r>
            <a:r>
              <a:rPr lang="en-GB" sz="2800" dirty="0">
                <a:latin typeface="SassoonPrimaryInfant" pitchFamily="2" charset="0"/>
              </a:rPr>
              <a:t>a bike if possible.</a:t>
            </a:r>
          </a:p>
          <a:p>
            <a:pPr lvl="1" algn="l"/>
            <a:endParaRPr lang="en-GB" dirty="0">
              <a:solidFill>
                <a:srgbClr val="FFFF00"/>
              </a:solidFill>
              <a:latin typeface="SassoonPrimaryInfant" pitchFamily="2" charset="0"/>
            </a:endParaRPr>
          </a:p>
        </p:txBody>
      </p:sp>
      <p:pic>
        <p:nvPicPr>
          <p:cNvPr id="2051" name="Picture 3" descr="E:\DCIM\106_PANA\P1060302.JPG"/>
          <p:cNvPicPr>
            <a:picLocks noChangeAspect="1" noChangeArrowheads="1"/>
          </p:cNvPicPr>
          <p:nvPr/>
        </p:nvPicPr>
        <p:blipFill>
          <a:blip r:embed="rId2" cstate="print"/>
          <a:srcRect/>
          <a:stretch>
            <a:fillRect/>
          </a:stretch>
        </p:blipFill>
        <p:spPr bwMode="auto">
          <a:xfrm rot="1179621">
            <a:off x="7815825" y="2146281"/>
            <a:ext cx="917096" cy="68782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Picture 3" descr="E:\DCIM\106_PANA\P1060663.JPG"/>
          <p:cNvPicPr>
            <a:picLocks noChangeAspect="1" noChangeArrowheads="1"/>
          </p:cNvPicPr>
          <p:nvPr/>
        </p:nvPicPr>
        <p:blipFill>
          <a:blip r:embed="rId3" cstate="print"/>
          <a:srcRect/>
          <a:stretch>
            <a:fillRect/>
          </a:stretch>
        </p:blipFill>
        <p:spPr bwMode="auto">
          <a:xfrm rot="20224775">
            <a:off x="7084990" y="1904908"/>
            <a:ext cx="532069" cy="70942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Picture 2" descr="E:\DCIM\106_PANA\P1060662.JPG"/>
          <p:cNvPicPr>
            <a:picLocks noChangeAspect="1" noChangeArrowheads="1"/>
          </p:cNvPicPr>
          <p:nvPr/>
        </p:nvPicPr>
        <p:blipFill>
          <a:blip r:embed="rId4" cstate="print"/>
          <a:srcRect/>
          <a:stretch>
            <a:fillRect/>
          </a:stretch>
        </p:blipFill>
        <p:spPr bwMode="auto">
          <a:xfrm rot="1403974">
            <a:off x="7413876" y="3759345"/>
            <a:ext cx="625951" cy="83460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Picture 2" descr="E:\DCIM\106_PANA\P1060518.JPG"/>
          <p:cNvPicPr>
            <a:picLocks noChangeAspect="1" noChangeArrowheads="1"/>
          </p:cNvPicPr>
          <p:nvPr/>
        </p:nvPicPr>
        <p:blipFill>
          <a:blip r:embed="rId5" cstate="print"/>
          <a:srcRect/>
          <a:stretch>
            <a:fillRect/>
          </a:stretch>
        </p:blipFill>
        <p:spPr bwMode="auto">
          <a:xfrm rot="20704795">
            <a:off x="7980862" y="4356155"/>
            <a:ext cx="735546" cy="98072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499606" y="462508"/>
            <a:ext cx="7851648" cy="1368152"/>
          </a:xfrm>
        </p:spPr>
        <p:txBody>
          <a:bodyPr>
            <a:normAutofit/>
          </a:bodyPr>
          <a:lstStyle/>
          <a:p>
            <a:pPr algn="ctr"/>
            <a:r>
              <a:rPr lang="en-GB" sz="4800" dirty="0"/>
              <a:t>Parent Partnership</a:t>
            </a:r>
            <a:r>
              <a:rPr lang="en-GB" dirty="0"/>
              <a:t/>
            </a:r>
            <a:br>
              <a:rPr lang="en-GB" dirty="0"/>
            </a:br>
            <a:r>
              <a:rPr lang="en-GB" sz="3200" dirty="0"/>
              <a:t>Recycling &amp; Junk Modelling</a:t>
            </a:r>
          </a:p>
        </p:txBody>
      </p:sp>
      <p:sp>
        <p:nvSpPr>
          <p:cNvPr id="5" name="Subtitle 4"/>
          <p:cNvSpPr>
            <a:spLocks noGrp="1"/>
          </p:cNvSpPr>
          <p:nvPr>
            <p:ph type="subTitle" idx="1"/>
          </p:nvPr>
        </p:nvSpPr>
        <p:spPr>
          <a:xfrm>
            <a:off x="251520" y="1988841"/>
            <a:ext cx="8643966" cy="3096343"/>
          </a:xfrm>
        </p:spPr>
        <p:txBody>
          <a:bodyPr>
            <a:normAutofit fontScale="85000" lnSpcReduction="20000"/>
          </a:bodyPr>
          <a:lstStyle/>
          <a:p>
            <a:pPr algn="l"/>
            <a:r>
              <a:rPr lang="en-GB" sz="2400" dirty="0" smtClean="0">
                <a:latin typeface="SassoonPrimaryInfant" pitchFamily="2" charset="0"/>
                <a:cs typeface="Arial" pitchFamily="34" charset="0"/>
              </a:rPr>
              <a:t>We are continuously saving recycling </a:t>
            </a:r>
            <a:r>
              <a:rPr lang="en-GB" sz="2400" dirty="0">
                <a:latin typeface="SassoonPrimaryInfant" pitchFamily="2" charset="0"/>
                <a:cs typeface="Arial" pitchFamily="34" charset="0"/>
              </a:rPr>
              <a:t>items to support us with our Expressive Arts &amp; Design curriculum. The children can choose to use these items for junk modelling in our creative areas.</a:t>
            </a:r>
          </a:p>
          <a:p>
            <a:pPr algn="l"/>
            <a:endParaRPr lang="en-GB" sz="2400" dirty="0">
              <a:latin typeface="SassoonPrimaryInfant" pitchFamily="2" charset="0"/>
              <a:cs typeface="Arial" pitchFamily="34" charset="0"/>
            </a:endParaRPr>
          </a:p>
          <a:p>
            <a:pPr algn="l"/>
            <a:r>
              <a:rPr lang="en-GB" sz="2400" dirty="0" smtClean="0">
                <a:latin typeface="SassoonPrimaryInfant" pitchFamily="2" charset="0"/>
                <a:cs typeface="Arial" pitchFamily="34" charset="0"/>
              </a:rPr>
              <a:t>Please donate any recycling items as and when you have them. We accept:</a:t>
            </a:r>
            <a:endParaRPr lang="en-GB" sz="2400" dirty="0">
              <a:latin typeface="SassoonPrimaryInfant" pitchFamily="2" charset="0"/>
              <a:cs typeface="Arial" pitchFamily="34" charset="0"/>
            </a:endParaRPr>
          </a:p>
          <a:p>
            <a:pPr algn="l"/>
            <a:endParaRPr lang="en-GB" sz="2400" b="1" dirty="0">
              <a:latin typeface="SassoonPrimaryInfant" pitchFamily="2" charset="0"/>
              <a:cs typeface="Arial" pitchFamily="34" charset="0"/>
            </a:endParaRPr>
          </a:p>
          <a:p>
            <a:pPr marL="342900" indent="-342900" algn="l">
              <a:buFont typeface="Arial" panose="020B0604020202020204" pitchFamily="34" charset="0"/>
              <a:buChar char="•"/>
            </a:pPr>
            <a:r>
              <a:rPr lang="en-GB" sz="2400" dirty="0">
                <a:latin typeface="SassoonPrimaryInfant" pitchFamily="2" charset="0"/>
                <a:cs typeface="Arial" pitchFamily="34" charset="0"/>
              </a:rPr>
              <a:t>Cardboard boxes (large and small!)</a:t>
            </a:r>
          </a:p>
          <a:p>
            <a:pPr marL="342900" indent="-342900" algn="l">
              <a:buFont typeface="Arial" panose="020B0604020202020204" pitchFamily="34" charset="0"/>
              <a:buChar char="•"/>
            </a:pPr>
            <a:r>
              <a:rPr lang="en-GB" sz="2400" dirty="0">
                <a:latin typeface="SassoonPrimaryInfant" pitchFamily="2" charset="0"/>
                <a:cs typeface="Arial" pitchFamily="34" charset="0"/>
              </a:rPr>
              <a:t>Cardboard tubes (no toilet roll tubes)</a:t>
            </a:r>
          </a:p>
          <a:p>
            <a:pPr marL="342900" indent="-342900" algn="l">
              <a:buFont typeface="Arial" panose="020B0604020202020204" pitchFamily="34" charset="0"/>
              <a:buChar char="•"/>
            </a:pPr>
            <a:r>
              <a:rPr lang="en-GB" sz="2400" dirty="0">
                <a:latin typeface="SassoonPrimaryInfant" pitchFamily="2" charset="0"/>
                <a:cs typeface="Arial" pitchFamily="34" charset="0"/>
              </a:rPr>
              <a:t>Plastic bottles and lids</a:t>
            </a:r>
          </a:p>
          <a:p>
            <a:pPr marL="342900" indent="-342900" algn="l">
              <a:buFont typeface="Arial" panose="020B0604020202020204" pitchFamily="34" charset="0"/>
              <a:buChar char="•"/>
            </a:pPr>
            <a:r>
              <a:rPr lang="en-GB" sz="2400" dirty="0">
                <a:latin typeface="SassoonPrimaryInfant" pitchFamily="2" charset="0"/>
                <a:cs typeface="Arial" pitchFamily="34" charset="0"/>
              </a:rPr>
              <a:t>Plastic tubs / pots and </a:t>
            </a:r>
            <a:r>
              <a:rPr lang="en-GB" sz="2400" dirty="0" smtClean="0">
                <a:latin typeface="SassoonPrimaryInfant" pitchFamily="2" charset="0"/>
                <a:cs typeface="Arial" pitchFamily="34" charset="0"/>
              </a:rPr>
              <a:t>lids (rinsed)</a:t>
            </a:r>
            <a:endParaRPr lang="en-GB" sz="2400" dirty="0">
              <a:latin typeface="SassoonPrimaryInfant" pitchFamily="2" charset="0"/>
              <a:cs typeface="Arial" pitchFamily="34" charset="0"/>
            </a:endParaRPr>
          </a:p>
          <a:p>
            <a:pPr algn="l"/>
            <a:endParaRPr lang="en-GB" sz="2400" i="1" dirty="0">
              <a:latin typeface="Arial" pitchFamily="34" charset="0"/>
              <a:cs typeface="Arial" pitchFamily="34" charset="0"/>
            </a:endParaRPr>
          </a:p>
          <a:p>
            <a:pPr algn="l"/>
            <a:endParaRPr lang="en-GB" i="1" dirty="0">
              <a:latin typeface="Arial" pitchFamily="34" charset="0"/>
              <a:cs typeface="Arial" pitchFamily="34" charset="0"/>
            </a:endParaRPr>
          </a:p>
          <a:p>
            <a:pPr algn="l"/>
            <a:endParaRPr lang="en-GB" dirty="0">
              <a:latin typeface="Arial" pitchFamily="34" charset="0"/>
              <a:cs typeface="Arial" pitchFamily="34" charset="0"/>
            </a:endParaRPr>
          </a:p>
          <a:p>
            <a:pPr algn="l"/>
            <a:endParaRPr lang="en-GB" dirty="0">
              <a:latin typeface="Arial" pitchFamily="34" charset="0"/>
              <a:cs typeface="Arial" pitchFamily="34" charset="0"/>
            </a:endParaRPr>
          </a:p>
          <a:p>
            <a:pPr algn="l"/>
            <a:endParaRPr lang="en-GB" dirty="0">
              <a:latin typeface="Arial" pitchFamily="34" charset="0"/>
              <a:cs typeface="Arial" pitchFamily="34" charset="0"/>
            </a:endParaRPr>
          </a:p>
        </p:txBody>
      </p:sp>
      <p:pic>
        <p:nvPicPr>
          <p:cNvPr id="3" name="Picture 2" descr="cardboard tube fighting league | Helen Cook | Flick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51205" y="5252928"/>
            <a:ext cx="1944216" cy="1292980"/>
          </a:xfrm>
          <a:prstGeom prst="rect">
            <a:avLst/>
          </a:prstGeom>
        </p:spPr>
      </p:pic>
      <p:pic>
        <p:nvPicPr>
          <p:cNvPr id="6" name="Picture 5" descr="Recycled Plastic Bottles Free Stock Photo - Public Domain Picture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3568" y="5243365"/>
            <a:ext cx="1737930" cy="1302543"/>
          </a:xfrm>
          <a:prstGeom prst="rect">
            <a:avLst/>
          </a:prstGeom>
        </p:spPr>
      </p:pic>
      <p:pic>
        <p:nvPicPr>
          <p:cNvPr id="7" name="Picture 6" descr="&quot; El blog de Miss Esther &quot;: MIDDLE AGE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72200" y="3744859"/>
            <a:ext cx="1853952" cy="2780928"/>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500034" y="554186"/>
            <a:ext cx="7851648" cy="1368152"/>
          </a:xfrm>
        </p:spPr>
        <p:txBody>
          <a:bodyPr>
            <a:normAutofit/>
          </a:bodyPr>
          <a:lstStyle/>
          <a:p>
            <a:pPr algn="ctr"/>
            <a:r>
              <a:rPr lang="en-GB" sz="4800" dirty="0"/>
              <a:t>Parent Partnership</a:t>
            </a:r>
            <a:r>
              <a:rPr lang="en-GB" dirty="0"/>
              <a:t/>
            </a:r>
            <a:br>
              <a:rPr lang="en-GB" dirty="0"/>
            </a:br>
            <a:r>
              <a:rPr lang="en-GB" sz="3200" dirty="0"/>
              <a:t>Monday </a:t>
            </a:r>
            <a:r>
              <a:rPr lang="en-GB" sz="3200" dirty="0" smtClean="0"/>
              <a:t>/ Friday Morning </a:t>
            </a:r>
            <a:r>
              <a:rPr lang="en-GB" sz="3200" dirty="0"/>
              <a:t>Read</a:t>
            </a:r>
          </a:p>
        </p:txBody>
      </p:sp>
      <p:sp>
        <p:nvSpPr>
          <p:cNvPr id="5" name="Subtitle 4"/>
          <p:cNvSpPr>
            <a:spLocks noGrp="1"/>
          </p:cNvSpPr>
          <p:nvPr>
            <p:ph type="subTitle" idx="1"/>
          </p:nvPr>
        </p:nvSpPr>
        <p:spPr>
          <a:xfrm>
            <a:off x="500034" y="2095776"/>
            <a:ext cx="5766792" cy="4728265"/>
          </a:xfrm>
        </p:spPr>
        <p:txBody>
          <a:bodyPr>
            <a:normAutofit lnSpcReduction="10000"/>
          </a:bodyPr>
          <a:lstStyle/>
          <a:p>
            <a:pPr algn="l"/>
            <a:r>
              <a:rPr lang="en-GB" sz="2400" dirty="0">
                <a:latin typeface="SassoonPrimaryInfant" pitchFamily="2" charset="0"/>
                <a:cs typeface="Arial" pitchFamily="34" charset="0"/>
              </a:rPr>
              <a:t>From Autumn 2 we will be inviting parents to come into the classroom during morning drop-off to listen to their child read aloud.</a:t>
            </a:r>
          </a:p>
          <a:p>
            <a:pPr algn="l"/>
            <a:endParaRPr lang="en-GB" sz="2400" i="1" dirty="0">
              <a:latin typeface="SassoonPrimaryInfant" pitchFamily="2" charset="0"/>
              <a:cs typeface="Arial" pitchFamily="34" charset="0"/>
            </a:endParaRPr>
          </a:p>
          <a:p>
            <a:pPr algn="l"/>
            <a:r>
              <a:rPr lang="en-GB" sz="2400" dirty="0">
                <a:latin typeface="SassoonPrimaryInfant" pitchFamily="2" charset="0"/>
                <a:cs typeface="Arial" pitchFamily="34" charset="0"/>
              </a:rPr>
              <a:t>We will provide phonics books related to your child’s reading ability so that they feel successful sharing their reading skills with you</a:t>
            </a:r>
            <a:r>
              <a:rPr lang="en-GB" sz="2400" dirty="0" smtClean="0">
                <a:latin typeface="SassoonPrimaryInfant" pitchFamily="2" charset="0"/>
                <a:cs typeface="Arial" pitchFamily="34" charset="0"/>
              </a:rPr>
              <a:t>. Copies will also be online (</a:t>
            </a:r>
            <a:r>
              <a:rPr lang="en-GB" sz="2400" dirty="0" err="1" smtClean="0">
                <a:latin typeface="SassoonPrimaryInfant" pitchFamily="2" charset="0"/>
                <a:cs typeface="Arial" pitchFamily="34" charset="0"/>
              </a:rPr>
              <a:t>eCollins</a:t>
            </a:r>
            <a:r>
              <a:rPr lang="en-GB" sz="2400" dirty="0" smtClean="0">
                <a:latin typeface="SassoonPrimaryInfant" pitchFamily="2" charset="0"/>
                <a:cs typeface="Arial" pitchFamily="34" charset="0"/>
              </a:rPr>
              <a:t>).</a:t>
            </a:r>
            <a:endParaRPr lang="en-GB" sz="2400" dirty="0">
              <a:latin typeface="SassoonPrimaryInfant" pitchFamily="2" charset="0"/>
              <a:cs typeface="Arial" pitchFamily="34" charset="0"/>
            </a:endParaRPr>
          </a:p>
          <a:p>
            <a:pPr algn="l"/>
            <a:endParaRPr lang="en-GB" sz="2400" dirty="0">
              <a:latin typeface="SassoonPrimaryInfant" pitchFamily="2" charset="0"/>
              <a:cs typeface="Arial" pitchFamily="34" charset="0"/>
            </a:endParaRPr>
          </a:p>
          <a:p>
            <a:pPr algn="l"/>
            <a:r>
              <a:rPr lang="en-GB" sz="2400" dirty="0">
                <a:latin typeface="SassoonPrimaryInfant" pitchFamily="2" charset="0"/>
                <a:cs typeface="Arial" pitchFamily="34" charset="0"/>
              </a:rPr>
              <a:t>This will run from </a:t>
            </a:r>
            <a:r>
              <a:rPr lang="en-GB" sz="2400" b="1" dirty="0" smtClean="0">
                <a:latin typeface="SassoonPrimaryInfant" pitchFamily="2" charset="0"/>
                <a:cs typeface="Arial" pitchFamily="34" charset="0"/>
              </a:rPr>
              <a:t>8:40am</a:t>
            </a:r>
            <a:r>
              <a:rPr lang="en-GB" sz="2400" dirty="0" smtClean="0">
                <a:latin typeface="SassoonPrimaryInfant" pitchFamily="2" charset="0"/>
                <a:cs typeface="Arial" pitchFamily="34" charset="0"/>
              </a:rPr>
              <a:t> </a:t>
            </a:r>
            <a:r>
              <a:rPr lang="en-GB" sz="2400" dirty="0">
                <a:latin typeface="SassoonPrimaryInfant" pitchFamily="2" charset="0"/>
                <a:cs typeface="Arial" pitchFamily="34" charset="0"/>
              </a:rPr>
              <a:t>and finish promptly in time for the start of </a:t>
            </a:r>
            <a:r>
              <a:rPr lang="en-GB" sz="2400" dirty="0" smtClean="0">
                <a:latin typeface="SassoonPrimaryInfant" pitchFamily="2" charset="0"/>
                <a:cs typeface="Arial" pitchFamily="34" charset="0"/>
              </a:rPr>
              <a:t>register </a:t>
            </a:r>
            <a:r>
              <a:rPr lang="en-GB" sz="2400" dirty="0">
                <a:latin typeface="SassoonPrimaryInfant" pitchFamily="2" charset="0"/>
                <a:cs typeface="Arial" pitchFamily="34" charset="0"/>
              </a:rPr>
              <a:t>at </a:t>
            </a:r>
            <a:r>
              <a:rPr lang="en-GB" sz="2400" b="1" dirty="0" smtClean="0">
                <a:latin typeface="SassoonPrimaryInfant" pitchFamily="2" charset="0"/>
                <a:cs typeface="Arial" pitchFamily="34" charset="0"/>
              </a:rPr>
              <a:t>8:50am</a:t>
            </a:r>
            <a:r>
              <a:rPr lang="en-GB" sz="2400" b="1" dirty="0">
                <a:latin typeface="SassoonPrimaryInfant" pitchFamily="2" charset="0"/>
                <a:cs typeface="Arial" pitchFamily="34" charset="0"/>
              </a:rPr>
              <a:t>.</a:t>
            </a:r>
          </a:p>
          <a:p>
            <a:pPr algn="l"/>
            <a:endParaRPr lang="en-GB" sz="2400" i="1" dirty="0">
              <a:latin typeface="Arial" pitchFamily="34" charset="0"/>
              <a:cs typeface="Arial" pitchFamily="34" charset="0"/>
            </a:endParaRPr>
          </a:p>
          <a:p>
            <a:pPr algn="l"/>
            <a:endParaRPr lang="en-GB" i="1" dirty="0">
              <a:latin typeface="Arial" pitchFamily="34" charset="0"/>
              <a:cs typeface="Arial" pitchFamily="34" charset="0"/>
            </a:endParaRPr>
          </a:p>
          <a:p>
            <a:pPr algn="l"/>
            <a:endParaRPr lang="en-GB" dirty="0">
              <a:latin typeface="Arial" pitchFamily="34" charset="0"/>
              <a:cs typeface="Arial" pitchFamily="34" charset="0"/>
            </a:endParaRPr>
          </a:p>
          <a:p>
            <a:pPr algn="l"/>
            <a:endParaRPr lang="en-GB" dirty="0">
              <a:latin typeface="Arial" pitchFamily="34" charset="0"/>
              <a:cs typeface="Arial" pitchFamily="34" charset="0"/>
            </a:endParaRPr>
          </a:p>
          <a:p>
            <a:pPr algn="l"/>
            <a:endParaRPr lang="en-GB" dirty="0">
              <a:latin typeface="Arial" pitchFamily="34" charset="0"/>
              <a:cs typeface="Arial" pitchFamily="34" charset="0"/>
            </a:endParaRPr>
          </a:p>
        </p:txBody>
      </p:sp>
      <p:pic>
        <p:nvPicPr>
          <p:cNvPr id="6146" name="Picture 2" descr="E:\DCIM\106_PANA\P1060660.JPG"/>
          <p:cNvPicPr>
            <a:picLocks noChangeAspect="1" noChangeArrowheads="1"/>
          </p:cNvPicPr>
          <p:nvPr/>
        </p:nvPicPr>
        <p:blipFill>
          <a:blip r:embed="rId2" cstate="print"/>
          <a:srcRect/>
          <a:stretch>
            <a:fillRect/>
          </a:stretch>
        </p:blipFill>
        <p:spPr bwMode="auto">
          <a:xfrm>
            <a:off x="6588224" y="2348880"/>
            <a:ext cx="2362998" cy="222064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1266" name="Picture 2" descr="See the source image"/>
          <p:cNvPicPr>
            <a:picLocks noChangeAspect="1" noChangeArrowheads="1"/>
          </p:cNvPicPr>
          <p:nvPr/>
        </p:nvPicPr>
        <p:blipFill>
          <a:blip r:embed="rId3" cstate="print"/>
          <a:srcRect/>
          <a:stretch>
            <a:fillRect/>
          </a:stretch>
        </p:blipFill>
        <p:spPr bwMode="auto">
          <a:xfrm>
            <a:off x="7905854" y="5063732"/>
            <a:ext cx="1045367" cy="957556"/>
          </a:xfrm>
          <a:prstGeom prst="rect">
            <a:avLst/>
          </a:prstGeom>
          <a:noFill/>
        </p:spPr>
      </p:pic>
      <p:pic>
        <p:nvPicPr>
          <p:cNvPr id="2" name="Picture 1" descr="Friday Musings: October 5, 2018 - patiopair0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6826" y="4898579"/>
            <a:ext cx="1561701" cy="1086932"/>
          </a:xfrm>
          <a:prstGeom prst="rect">
            <a:avLst/>
          </a:prstGeom>
        </p:spPr>
      </p:pic>
    </p:spTree>
    <p:extLst>
      <p:ext uri="{BB962C8B-B14F-4D97-AF65-F5344CB8AC3E}">
        <p14:creationId xmlns:p14="http://schemas.microsoft.com/office/powerpoint/2010/main" val="277495936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500034" y="554186"/>
            <a:ext cx="7851648" cy="1368152"/>
          </a:xfrm>
        </p:spPr>
        <p:txBody>
          <a:bodyPr>
            <a:normAutofit/>
          </a:bodyPr>
          <a:lstStyle/>
          <a:p>
            <a:pPr algn="ctr"/>
            <a:r>
              <a:rPr lang="en-GB" sz="4800" dirty="0"/>
              <a:t>Parent Partnership</a:t>
            </a:r>
            <a:r>
              <a:rPr lang="en-GB" dirty="0"/>
              <a:t/>
            </a:r>
            <a:br>
              <a:rPr lang="en-GB" dirty="0"/>
            </a:br>
            <a:r>
              <a:rPr lang="en-GB" sz="3200" dirty="0" smtClean="0"/>
              <a:t>Homework &amp; </a:t>
            </a:r>
            <a:r>
              <a:rPr lang="en-GB" sz="3200" dirty="0"/>
              <a:t>Wow Slips</a:t>
            </a:r>
          </a:p>
        </p:txBody>
      </p:sp>
      <p:sp>
        <p:nvSpPr>
          <p:cNvPr id="5" name="Subtitle 4"/>
          <p:cNvSpPr>
            <a:spLocks noGrp="1"/>
          </p:cNvSpPr>
          <p:nvPr>
            <p:ph type="subTitle" idx="1"/>
          </p:nvPr>
        </p:nvSpPr>
        <p:spPr>
          <a:xfrm>
            <a:off x="500034" y="2095776"/>
            <a:ext cx="5651773" cy="4757019"/>
          </a:xfrm>
        </p:spPr>
        <p:txBody>
          <a:bodyPr vert="horz" lIns="0" tIns="45720" rIns="18288" bIns="45720" anchor="t">
            <a:noAutofit/>
          </a:bodyPr>
          <a:lstStyle/>
          <a:p>
            <a:pPr algn="l"/>
            <a:r>
              <a:rPr lang="en-GB" sz="2000" dirty="0">
                <a:latin typeface="SassoonPrimaryInfant"/>
                <a:cs typeface="Arial"/>
              </a:rPr>
              <a:t>Please ensure that you invest time in the weekly </a:t>
            </a:r>
            <a:r>
              <a:rPr lang="en-GB" sz="2000" dirty="0" smtClean="0">
                <a:latin typeface="SassoonPrimaryInfant"/>
                <a:cs typeface="Arial"/>
              </a:rPr>
              <a:t>homework. </a:t>
            </a:r>
            <a:r>
              <a:rPr lang="en-GB" sz="2000" dirty="0">
                <a:latin typeface="SassoonPrimaryInfant"/>
                <a:cs typeface="Arial"/>
              </a:rPr>
              <a:t>We do not always expect homework to be physically returned to school, but we do encourage you to take some time to complete the activities with your child. </a:t>
            </a:r>
          </a:p>
          <a:p>
            <a:pPr algn="l"/>
            <a:endParaRPr lang="en-GB" sz="2000" dirty="0">
              <a:latin typeface="SassoonPrimaryInfant"/>
              <a:cs typeface="Arial"/>
            </a:endParaRPr>
          </a:p>
          <a:p>
            <a:pPr algn="l"/>
            <a:r>
              <a:rPr lang="en-GB" sz="2000" dirty="0">
                <a:latin typeface="SassoonPrimaryInfant"/>
                <a:cs typeface="Arial"/>
              </a:rPr>
              <a:t>Going forward, we will be attaching a 'Wow Slip' to every </a:t>
            </a:r>
            <a:r>
              <a:rPr lang="en-GB" sz="2000" dirty="0" smtClean="0">
                <a:latin typeface="SassoonPrimaryInfant"/>
                <a:cs typeface="Arial"/>
              </a:rPr>
              <a:t>Friday homework. </a:t>
            </a:r>
            <a:r>
              <a:rPr lang="en-GB" sz="2000" dirty="0">
                <a:latin typeface="SassoonPrimaryInfant"/>
                <a:cs typeface="Arial"/>
              </a:rPr>
              <a:t>Please look for opportunities where your child is demonstrating new learning, trying new things or showing helpfulness that you can include on a Wow Slip. We will then discuss and celebrate this in class. </a:t>
            </a:r>
            <a:endParaRPr lang="en-GB" sz="2000" dirty="0">
              <a:latin typeface="SassoonPrimaryInfant" pitchFamily="2" charset="0"/>
              <a:cs typeface="Arial" pitchFamily="34" charset="0"/>
            </a:endParaRPr>
          </a:p>
          <a:p>
            <a:pPr algn="l"/>
            <a:endParaRPr lang="en-GB" sz="2000" i="1" dirty="0">
              <a:latin typeface="SassoonPrimaryInfant" pitchFamily="2" charset="0"/>
              <a:cs typeface="Arial" pitchFamily="34" charset="0"/>
            </a:endParaRPr>
          </a:p>
          <a:p>
            <a:pPr algn="l"/>
            <a:endParaRPr lang="en-GB" sz="2000" dirty="0">
              <a:latin typeface="SassoonPrimaryInfant" pitchFamily="2" charset="0"/>
              <a:cs typeface="Arial" pitchFamily="34" charset="0"/>
            </a:endParaRPr>
          </a:p>
          <a:p>
            <a:pPr algn="l"/>
            <a:endParaRPr lang="en-GB" sz="2000" i="1" dirty="0">
              <a:latin typeface="Arial" pitchFamily="34" charset="0"/>
              <a:cs typeface="Arial" pitchFamily="34" charset="0"/>
            </a:endParaRPr>
          </a:p>
          <a:p>
            <a:pPr algn="l"/>
            <a:endParaRPr lang="en-GB" sz="2000" i="1" dirty="0">
              <a:latin typeface="Arial" pitchFamily="34" charset="0"/>
              <a:cs typeface="Arial" pitchFamily="34" charset="0"/>
            </a:endParaRPr>
          </a:p>
          <a:p>
            <a:pPr algn="l"/>
            <a:endParaRPr lang="en-GB" sz="2000" dirty="0">
              <a:latin typeface="Arial" pitchFamily="34" charset="0"/>
              <a:cs typeface="Arial" pitchFamily="34" charset="0"/>
            </a:endParaRPr>
          </a:p>
          <a:p>
            <a:pPr algn="l"/>
            <a:endParaRPr lang="en-GB" sz="2000" dirty="0">
              <a:latin typeface="Arial" pitchFamily="34" charset="0"/>
              <a:cs typeface="Arial" pitchFamily="34" charset="0"/>
            </a:endParaRPr>
          </a:p>
          <a:p>
            <a:pPr algn="l"/>
            <a:endParaRPr lang="en-GB" sz="2000" dirty="0">
              <a:latin typeface="Arial" pitchFamily="34" charset="0"/>
              <a:cs typeface="Arial" pitchFamily="34" charset="0"/>
            </a:endParaRPr>
          </a:p>
        </p:txBody>
      </p:sp>
      <p:pic>
        <p:nvPicPr>
          <p:cNvPr id="2" name="Picture 1" descr="A group of children in a classroom&#10;&#10;Description automatically generated">
            <a:extLst>
              <a:ext uri="{FF2B5EF4-FFF2-40B4-BE49-F238E27FC236}">
                <a16:creationId xmlns:a16="http://schemas.microsoft.com/office/drawing/2014/main" id="{6932E4F3-B2BB-2555-EB59-775F8C1ED061}"/>
              </a:ext>
            </a:extLst>
          </p:cNvPr>
          <p:cNvPicPr>
            <a:picLocks noChangeAspect="1"/>
          </p:cNvPicPr>
          <p:nvPr/>
        </p:nvPicPr>
        <p:blipFill>
          <a:blip r:embed="rId2"/>
          <a:stretch>
            <a:fillRect/>
          </a:stretch>
        </p:blipFill>
        <p:spPr>
          <a:xfrm>
            <a:off x="6305909" y="2903508"/>
            <a:ext cx="2455653" cy="1841740"/>
          </a:xfrm>
          <a:prstGeom prst="rect">
            <a:avLst/>
          </a:prstGeom>
        </p:spPr>
      </p:pic>
    </p:spTree>
    <p:extLst>
      <p:ext uri="{BB962C8B-B14F-4D97-AF65-F5344CB8AC3E}">
        <p14:creationId xmlns:p14="http://schemas.microsoft.com/office/powerpoint/2010/main" val="78931781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500034" y="554186"/>
            <a:ext cx="7851648" cy="1368152"/>
          </a:xfrm>
        </p:spPr>
        <p:txBody>
          <a:bodyPr>
            <a:normAutofit/>
          </a:bodyPr>
          <a:lstStyle/>
          <a:p>
            <a:pPr algn="ctr"/>
            <a:r>
              <a:rPr lang="en-GB" sz="4800" dirty="0" smtClean="0"/>
              <a:t>Birthdays</a:t>
            </a:r>
            <a:r>
              <a:rPr lang="en-GB" dirty="0"/>
              <a:t/>
            </a:r>
            <a:br>
              <a:rPr lang="en-GB" dirty="0"/>
            </a:br>
            <a:endParaRPr lang="en-GB" sz="3200" dirty="0"/>
          </a:p>
        </p:txBody>
      </p:sp>
      <p:sp>
        <p:nvSpPr>
          <p:cNvPr id="5" name="Subtitle 4"/>
          <p:cNvSpPr>
            <a:spLocks noGrp="1"/>
          </p:cNvSpPr>
          <p:nvPr>
            <p:ph type="subTitle" idx="1"/>
          </p:nvPr>
        </p:nvSpPr>
        <p:spPr>
          <a:xfrm>
            <a:off x="500034" y="2095776"/>
            <a:ext cx="8104414" cy="4757019"/>
          </a:xfrm>
        </p:spPr>
        <p:txBody>
          <a:bodyPr vert="horz" lIns="0" tIns="45720" rIns="18288" bIns="45720" anchor="t">
            <a:noAutofit/>
          </a:bodyPr>
          <a:lstStyle/>
          <a:p>
            <a:pPr algn="l"/>
            <a:r>
              <a:rPr lang="en-GB" sz="2000" dirty="0" smtClean="0">
                <a:latin typeface="SassoonPrimaryInfant"/>
                <a:cs typeface="Arial"/>
              </a:rPr>
              <a:t>We love to celebrate your child’s birthday with the class!</a:t>
            </a:r>
          </a:p>
          <a:p>
            <a:pPr algn="l"/>
            <a:endParaRPr lang="en-GB" sz="2000" dirty="0">
              <a:latin typeface="SassoonPrimaryInfant"/>
              <a:cs typeface="Arial"/>
            </a:endParaRPr>
          </a:p>
          <a:p>
            <a:pPr algn="l"/>
            <a:r>
              <a:rPr lang="en-GB" sz="2000" dirty="0" smtClean="0">
                <a:latin typeface="SassoonPrimaryInfant"/>
                <a:cs typeface="Arial"/>
              </a:rPr>
              <a:t>You are under no obligation to bring any gifts in for the class when it is your child’s birthday. However, if you choose to do so we please ask the following:</a:t>
            </a:r>
          </a:p>
          <a:p>
            <a:pPr algn="l"/>
            <a:endParaRPr lang="en-GB" sz="2000" dirty="0">
              <a:latin typeface="SassoonPrimaryInfant"/>
              <a:cs typeface="Arial"/>
            </a:endParaRPr>
          </a:p>
          <a:p>
            <a:pPr marL="342900" indent="-342900" algn="l">
              <a:buFontTx/>
              <a:buChar char="-"/>
            </a:pPr>
            <a:r>
              <a:rPr lang="en-GB" sz="2000" b="1" u="sng" dirty="0" smtClean="0">
                <a:latin typeface="SassoonPrimaryInfant"/>
                <a:cs typeface="Arial"/>
              </a:rPr>
              <a:t>Nothing edible</a:t>
            </a:r>
            <a:r>
              <a:rPr lang="en-GB" sz="2000" dirty="0" smtClean="0">
                <a:latin typeface="SassoonPrimaryInfant"/>
                <a:cs typeface="Arial"/>
              </a:rPr>
              <a:t> due to children who have allergies</a:t>
            </a:r>
            <a:endParaRPr lang="en-GB" sz="2000" dirty="0">
              <a:latin typeface="SassoonPrimaryInfant"/>
              <a:cs typeface="Arial"/>
            </a:endParaRPr>
          </a:p>
          <a:p>
            <a:pPr marL="342900" indent="-342900" algn="l">
              <a:buFontTx/>
              <a:buChar char="-"/>
            </a:pPr>
            <a:r>
              <a:rPr lang="en-GB" sz="2000" dirty="0" smtClean="0">
                <a:latin typeface="SassoonPrimaryInfant"/>
                <a:cs typeface="Arial"/>
              </a:rPr>
              <a:t>No balloons </a:t>
            </a:r>
            <a:endParaRPr lang="en-GB" sz="2000" dirty="0">
              <a:latin typeface="SassoonPrimaryInfant"/>
              <a:cs typeface="Arial"/>
            </a:endParaRPr>
          </a:p>
          <a:p>
            <a:pPr algn="l"/>
            <a:endParaRPr lang="en-GB" sz="2000" dirty="0">
              <a:latin typeface="SassoonPrimaryInfant" pitchFamily="2" charset="0"/>
              <a:cs typeface="Arial" pitchFamily="34" charset="0"/>
            </a:endParaRPr>
          </a:p>
          <a:p>
            <a:pPr algn="l"/>
            <a:r>
              <a:rPr lang="en-GB" sz="2000" dirty="0">
                <a:latin typeface="SassoonPrimaryInfant" pitchFamily="2" charset="0"/>
                <a:cs typeface="Arial" pitchFamily="34" charset="0"/>
              </a:rPr>
              <a:t>A</a:t>
            </a:r>
            <a:r>
              <a:rPr lang="en-GB" sz="2000" dirty="0" smtClean="0">
                <a:latin typeface="SassoonPrimaryInfant" pitchFamily="2" charset="0"/>
                <a:cs typeface="Arial" pitchFamily="34" charset="0"/>
              </a:rPr>
              <a:t> </a:t>
            </a:r>
            <a:r>
              <a:rPr lang="en-GB" sz="2000" dirty="0" smtClean="0">
                <a:latin typeface="SassoonPrimaryInfant" pitchFamily="2" charset="0"/>
                <a:cs typeface="Arial" pitchFamily="34" charset="0"/>
              </a:rPr>
              <a:t>lovely suggestion </a:t>
            </a:r>
            <a:r>
              <a:rPr lang="en-GB" sz="2000" dirty="0" smtClean="0">
                <a:latin typeface="SassoonPrimaryInfant" pitchFamily="2" charset="0"/>
                <a:cs typeface="Arial" pitchFamily="34" charset="0"/>
              </a:rPr>
              <a:t>is to </a:t>
            </a:r>
            <a:r>
              <a:rPr lang="en-GB" sz="2000" dirty="0" smtClean="0">
                <a:latin typeface="SassoonPrimaryInfant" pitchFamily="2" charset="0"/>
                <a:cs typeface="Arial" pitchFamily="34" charset="0"/>
              </a:rPr>
              <a:t>contribute a book to the classroom library instead of party bags.</a:t>
            </a:r>
            <a:endParaRPr lang="en-GB" sz="2000" dirty="0">
              <a:latin typeface="SassoonPrimaryInfant" pitchFamily="2" charset="0"/>
              <a:cs typeface="Arial" pitchFamily="34" charset="0"/>
            </a:endParaRPr>
          </a:p>
          <a:p>
            <a:pPr algn="l"/>
            <a:endParaRPr lang="en-GB" sz="2000" dirty="0">
              <a:latin typeface="SassoonPrimaryInfant" pitchFamily="2" charset="0"/>
              <a:cs typeface="Arial" pitchFamily="34" charset="0"/>
            </a:endParaRPr>
          </a:p>
          <a:p>
            <a:pPr algn="l"/>
            <a:endParaRPr lang="en-GB" sz="2000" i="1" dirty="0">
              <a:latin typeface="Arial" pitchFamily="34" charset="0"/>
              <a:cs typeface="Arial" pitchFamily="34" charset="0"/>
            </a:endParaRPr>
          </a:p>
          <a:p>
            <a:pPr algn="l"/>
            <a:endParaRPr lang="en-GB" sz="2000" i="1" dirty="0">
              <a:latin typeface="Arial" pitchFamily="34" charset="0"/>
              <a:cs typeface="Arial" pitchFamily="34" charset="0"/>
            </a:endParaRPr>
          </a:p>
          <a:p>
            <a:pPr algn="l"/>
            <a:endParaRPr lang="en-GB" sz="2000" dirty="0">
              <a:latin typeface="Arial" pitchFamily="34" charset="0"/>
              <a:cs typeface="Arial" pitchFamily="34" charset="0"/>
            </a:endParaRPr>
          </a:p>
          <a:p>
            <a:pPr algn="l"/>
            <a:endParaRPr lang="en-GB" sz="2000" dirty="0">
              <a:latin typeface="Arial" pitchFamily="34" charset="0"/>
              <a:cs typeface="Arial" pitchFamily="34" charset="0"/>
            </a:endParaRPr>
          </a:p>
          <a:p>
            <a:pPr algn="l"/>
            <a:endParaRPr lang="en-GB" sz="2000" dirty="0">
              <a:latin typeface="Arial" pitchFamily="34" charset="0"/>
              <a:cs typeface="Arial" pitchFamily="34" charset="0"/>
            </a:endParaRPr>
          </a:p>
        </p:txBody>
      </p:sp>
      <p:pic>
        <p:nvPicPr>
          <p:cNvPr id="3" name="Picture 2" descr="Cake Candles Icing · Free vector graphic on Pixabay"/>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03648" y="603882"/>
            <a:ext cx="1386825" cy="1268760"/>
          </a:xfrm>
          <a:prstGeom prst="rect">
            <a:avLst/>
          </a:prstGeom>
        </p:spPr>
      </p:pic>
      <p:pic>
        <p:nvPicPr>
          <p:cNvPr id="6" name="Picture 5" descr="Cake Candles Icing · Free vector graphic on Pixabay"/>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12160" y="653578"/>
            <a:ext cx="1386825" cy="1268760"/>
          </a:xfrm>
          <a:prstGeom prst="rect">
            <a:avLst/>
          </a:prstGeom>
        </p:spPr>
      </p:pic>
    </p:spTree>
    <p:extLst>
      <p:ext uri="{BB962C8B-B14F-4D97-AF65-F5344CB8AC3E}">
        <p14:creationId xmlns:p14="http://schemas.microsoft.com/office/powerpoint/2010/main" val="273426864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3622" y="296367"/>
            <a:ext cx="7772400" cy="864096"/>
          </a:xfrm>
        </p:spPr>
        <p:txBody>
          <a:bodyPr/>
          <a:lstStyle/>
          <a:p>
            <a:r>
              <a:rPr lang="en-GB" dirty="0">
                <a:solidFill>
                  <a:schemeClr val="accent3">
                    <a:lumMod val="60000"/>
                    <a:lumOff val="40000"/>
                  </a:schemeClr>
                </a:solidFill>
              </a:rPr>
              <a:t>School Website</a:t>
            </a:r>
          </a:p>
        </p:txBody>
      </p:sp>
      <p:sp>
        <p:nvSpPr>
          <p:cNvPr id="3" name="Content Placeholder 2"/>
          <p:cNvSpPr>
            <a:spLocks noGrp="1"/>
          </p:cNvSpPr>
          <p:nvPr>
            <p:ph type="body" idx="1"/>
          </p:nvPr>
        </p:nvSpPr>
        <p:spPr>
          <a:xfrm>
            <a:off x="583622" y="1242916"/>
            <a:ext cx="7772400" cy="2801600"/>
          </a:xfrm>
        </p:spPr>
        <p:txBody>
          <a:bodyPr>
            <a:noAutofit/>
          </a:bodyPr>
          <a:lstStyle/>
          <a:p>
            <a:r>
              <a:rPr lang="en-GB" sz="1800" dirty="0">
                <a:latin typeface="SassoonPrimaryInfant" pitchFamily="2" charset="0"/>
                <a:cs typeface="Arial" pitchFamily="34" charset="0"/>
              </a:rPr>
              <a:t>Our school website is a valuable tool for parents, pupils and teachers</a:t>
            </a:r>
            <a:r>
              <a:rPr lang="en-GB" sz="1800" dirty="0" smtClean="0">
                <a:latin typeface="SassoonPrimaryInfant" pitchFamily="2" charset="0"/>
                <a:cs typeface="Arial" pitchFamily="34" charset="0"/>
              </a:rPr>
              <a:t>.</a:t>
            </a:r>
            <a:endParaRPr lang="en-GB" sz="1800" dirty="0">
              <a:latin typeface="SassoonPrimaryInfant" pitchFamily="2" charset="0"/>
              <a:cs typeface="Arial" pitchFamily="34" charset="0"/>
            </a:endParaRPr>
          </a:p>
          <a:p>
            <a:r>
              <a:rPr lang="en-GB" sz="1800" dirty="0">
                <a:latin typeface="SassoonPrimaryInfant" pitchFamily="2" charset="0"/>
                <a:cs typeface="Arial" pitchFamily="34" charset="0"/>
              </a:rPr>
              <a:t>It gives up to date information about all that us happening in school and has the </a:t>
            </a:r>
            <a:r>
              <a:rPr lang="en-GB" sz="1800" dirty="0" err="1" smtClean="0">
                <a:latin typeface="SassoonPrimaryInfant" pitchFamily="2" charset="0"/>
                <a:cs typeface="Arial" pitchFamily="34" charset="0"/>
              </a:rPr>
              <a:t>ParentPay</a:t>
            </a:r>
            <a:r>
              <a:rPr lang="en-GB" sz="1800" dirty="0" smtClean="0">
                <a:latin typeface="SassoonPrimaryInfant" pitchFamily="2" charset="0"/>
                <a:cs typeface="Arial" pitchFamily="34" charset="0"/>
              </a:rPr>
              <a:t> </a:t>
            </a:r>
            <a:r>
              <a:rPr lang="en-GB" sz="1800" dirty="0">
                <a:latin typeface="SassoonPrimaryInfant" pitchFamily="2" charset="0"/>
                <a:cs typeface="Arial" pitchFamily="34" charset="0"/>
              </a:rPr>
              <a:t>link.</a:t>
            </a:r>
          </a:p>
          <a:p>
            <a:r>
              <a:rPr lang="en-GB" sz="1800" dirty="0" smtClean="0">
                <a:latin typeface="SassoonPrimaryInfant" pitchFamily="2" charset="0"/>
                <a:cs typeface="Arial" pitchFamily="34" charset="0"/>
              </a:rPr>
              <a:t>We have helpful information about what the children have been learning in school as well as lots of pictures of what they have been up to. </a:t>
            </a:r>
          </a:p>
          <a:p>
            <a:endParaRPr lang="en-GB" sz="1800" dirty="0">
              <a:latin typeface="SassoonPrimaryInfant" pitchFamily="2" charset="0"/>
              <a:cs typeface="Arial" pitchFamily="34" charset="0"/>
            </a:endParaRPr>
          </a:p>
          <a:p>
            <a:endParaRPr lang="en-GB" sz="1800" dirty="0" smtClean="0">
              <a:latin typeface="SassoonPrimaryInfant" pitchFamily="2" charset="0"/>
              <a:cs typeface="Arial" pitchFamily="34" charset="0"/>
            </a:endParaRPr>
          </a:p>
          <a:p>
            <a:endParaRPr lang="en-GB" sz="1800" dirty="0">
              <a:latin typeface="SassoonPrimaryInfant" pitchFamily="2" charset="0"/>
              <a:cs typeface="Arial" pitchFamily="34" charset="0"/>
            </a:endParaRPr>
          </a:p>
          <a:p>
            <a:endParaRPr lang="en-GB" sz="1800" dirty="0">
              <a:latin typeface="SassoonPrimaryInfant" pitchFamily="2" charset="0"/>
              <a:cs typeface="Arial" pitchFamily="34" charset="0"/>
            </a:endParaRPr>
          </a:p>
          <a:p>
            <a:endParaRPr lang="en-GB" sz="1400" dirty="0">
              <a:latin typeface="Arial" pitchFamily="34" charset="0"/>
              <a:cs typeface="Arial" pitchFamily="34" charset="0"/>
            </a:endParaRPr>
          </a:p>
          <a:p>
            <a:endParaRPr lang="en-GB" sz="1400" dirty="0">
              <a:solidFill>
                <a:srgbClr val="FFFF00"/>
              </a:solidFill>
              <a:latin typeface="Arial" pitchFamily="34" charset="0"/>
              <a:cs typeface="Arial" pitchFamily="34" charset="0"/>
            </a:endParaRPr>
          </a:p>
          <a:p>
            <a:endParaRPr lang="en-GB" sz="1400" dirty="0">
              <a:solidFill>
                <a:srgbClr val="FFFF00"/>
              </a:solidFill>
              <a:latin typeface="Arial" pitchFamily="34" charset="0"/>
              <a:cs typeface="Arial" pitchFamily="34" charset="0"/>
            </a:endParaRPr>
          </a:p>
          <a:p>
            <a:endParaRPr lang="en-GB" sz="1400" dirty="0">
              <a:solidFill>
                <a:srgbClr val="FFFF00"/>
              </a:solidFill>
              <a:latin typeface="Arial" pitchFamily="34" charset="0"/>
              <a:cs typeface="Arial" pitchFamily="34" charset="0"/>
            </a:endParaRPr>
          </a:p>
        </p:txBody>
      </p:sp>
      <p:sp>
        <p:nvSpPr>
          <p:cNvPr id="4" name="Rectangle 3"/>
          <p:cNvSpPr/>
          <p:nvPr/>
        </p:nvSpPr>
        <p:spPr>
          <a:xfrm>
            <a:off x="642910" y="6215082"/>
            <a:ext cx="8072494" cy="461665"/>
          </a:xfrm>
          <a:prstGeom prst="rect">
            <a:avLst/>
          </a:prstGeom>
        </p:spPr>
        <p:txBody>
          <a:bodyPr wrap="square">
            <a:spAutoFit/>
          </a:bodyPr>
          <a:lstStyle/>
          <a:p>
            <a:pPr lvl="0">
              <a:spcBef>
                <a:spcPct val="20000"/>
              </a:spcBef>
              <a:buClr>
                <a:srgbClr val="FEF000"/>
              </a:buClr>
              <a:buSzPct val="95000"/>
            </a:pPr>
            <a:r>
              <a:rPr lang="en-GB" sz="2400" dirty="0">
                <a:solidFill>
                  <a:srgbClr val="FFFF00"/>
                </a:solidFill>
                <a:latin typeface="Arial" pitchFamily="34" charset="0"/>
                <a:cs typeface="Arial" pitchFamily="34" charset="0"/>
              </a:rPr>
              <a:t>http://www.stthomasofcanterburyprimaryschool.co.uk</a:t>
            </a:r>
          </a:p>
        </p:txBody>
      </p:sp>
      <p:pic>
        <p:nvPicPr>
          <p:cNvPr id="1027" name="Picture 3"/>
          <p:cNvPicPr>
            <a:picLocks noChangeAspect="1" noChangeArrowheads="1"/>
          </p:cNvPicPr>
          <p:nvPr/>
        </p:nvPicPr>
        <p:blipFill>
          <a:blip r:embed="rId2" cstate="print"/>
          <a:srcRect l="39568" t="10937" r="29136" b="7031"/>
          <a:stretch>
            <a:fillRect/>
          </a:stretch>
        </p:blipFill>
        <p:spPr bwMode="auto">
          <a:xfrm>
            <a:off x="6707896" y="4412569"/>
            <a:ext cx="1385252" cy="1828532"/>
          </a:xfrm>
          <a:prstGeom prst="rect">
            <a:avLst/>
          </a:prstGeom>
          <a:noFill/>
          <a:ln w="9525">
            <a:noFill/>
            <a:miter lim="800000"/>
            <a:headEnd/>
            <a:tailEnd/>
          </a:ln>
          <a:effectLst/>
        </p:spPr>
      </p:pic>
      <p:pic>
        <p:nvPicPr>
          <p:cNvPr id="1028" name="Picture 4"/>
          <p:cNvPicPr>
            <a:picLocks noChangeAspect="1" noChangeArrowheads="1"/>
          </p:cNvPicPr>
          <p:nvPr/>
        </p:nvPicPr>
        <p:blipFill>
          <a:blip r:embed="rId3" cstate="print"/>
          <a:srcRect l="39568" t="13867" r="28587" b="8008"/>
          <a:stretch>
            <a:fillRect/>
          </a:stretch>
        </p:blipFill>
        <p:spPr bwMode="auto">
          <a:xfrm>
            <a:off x="795132" y="4393486"/>
            <a:ext cx="1341234" cy="1849978"/>
          </a:xfrm>
          <a:prstGeom prst="rect">
            <a:avLst/>
          </a:prstGeom>
          <a:noFill/>
          <a:ln w="9525">
            <a:noFill/>
            <a:miter lim="800000"/>
            <a:headEnd/>
            <a:tailEnd/>
          </a:ln>
          <a:effectLst/>
        </p:spPr>
      </p:pic>
      <p:pic>
        <p:nvPicPr>
          <p:cNvPr id="1029" name="Picture 5"/>
          <p:cNvPicPr>
            <a:picLocks noChangeAspect="1" noChangeArrowheads="1"/>
          </p:cNvPicPr>
          <p:nvPr/>
        </p:nvPicPr>
        <p:blipFill>
          <a:blip r:embed="rId4" cstate="print"/>
          <a:srcRect l="39019" t="9961" r="28587" b="20703"/>
          <a:stretch>
            <a:fillRect/>
          </a:stretch>
        </p:blipFill>
        <p:spPr bwMode="auto">
          <a:xfrm>
            <a:off x="4699108" y="4410206"/>
            <a:ext cx="1386533" cy="1833258"/>
          </a:xfrm>
          <a:prstGeom prst="rect">
            <a:avLst/>
          </a:prstGeom>
          <a:noFill/>
          <a:ln w="9525">
            <a:noFill/>
            <a:miter lim="800000"/>
            <a:headEnd/>
            <a:tailEnd/>
          </a:ln>
          <a:effectLst/>
        </p:spPr>
      </p:pic>
      <p:pic>
        <p:nvPicPr>
          <p:cNvPr id="1030" name="Picture 6"/>
          <p:cNvPicPr>
            <a:picLocks noChangeAspect="1" noChangeArrowheads="1"/>
          </p:cNvPicPr>
          <p:nvPr/>
        </p:nvPicPr>
        <p:blipFill>
          <a:blip r:embed="rId5" cstate="print"/>
          <a:srcRect l="39568" t="8984" r="28587" b="12890"/>
          <a:stretch>
            <a:fillRect/>
          </a:stretch>
        </p:blipFill>
        <p:spPr bwMode="auto">
          <a:xfrm>
            <a:off x="2698844" y="4437112"/>
            <a:ext cx="1453554" cy="1849978"/>
          </a:xfrm>
          <a:prstGeom prst="rect">
            <a:avLst/>
          </a:prstGeom>
          <a:noFill/>
          <a:ln w="9525">
            <a:noFill/>
            <a:miter lim="800000"/>
            <a:headEnd/>
            <a:tailEnd/>
          </a:ln>
          <a:effectLst/>
        </p:spPr>
      </p:pic>
      <p:pic>
        <p:nvPicPr>
          <p:cNvPr id="5" name="Picture 4"/>
          <p:cNvPicPr>
            <a:picLocks noChangeAspect="1"/>
          </p:cNvPicPr>
          <p:nvPr/>
        </p:nvPicPr>
        <p:blipFill>
          <a:blip r:embed="rId6"/>
          <a:stretch>
            <a:fillRect/>
          </a:stretch>
        </p:blipFill>
        <p:spPr>
          <a:xfrm>
            <a:off x="899592" y="2812307"/>
            <a:ext cx="6041189" cy="1463041"/>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2599" y="888347"/>
            <a:ext cx="8383960" cy="864096"/>
          </a:xfrm>
        </p:spPr>
        <p:txBody>
          <a:bodyPr/>
          <a:lstStyle/>
          <a:p>
            <a:r>
              <a:rPr lang="en-GB" dirty="0">
                <a:solidFill>
                  <a:schemeClr val="accent3">
                    <a:lumMod val="60000"/>
                    <a:lumOff val="40000"/>
                  </a:schemeClr>
                </a:solidFill>
              </a:rPr>
              <a:t>Thank you for your time </a:t>
            </a:r>
          </a:p>
        </p:txBody>
      </p:sp>
      <p:sp>
        <p:nvSpPr>
          <p:cNvPr id="3" name="Content Placeholder 2"/>
          <p:cNvSpPr>
            <a:spLocks noGrp="1"/>
          </p:cNvSpPr>
          <p:nvPr>
            <p:ph type="body" idx="1"/>
          </p:nvPr>
        </p:nvSpPr>
        <p:spPr>
          <a:xfrm>
            <a:off x="539552" y="2132856"/>
            <a:ext cx="7772400" cy="2513568"/>
          </a:xfrm>
        </p:spPr>
        <p:txBody>
          <a:bodyPr vert="horz" lIns="45720" tIns="45720" rIns="45720" bIns="45720" anchor="t">
            <a:noAutofit/>
          </a:bodyPr>
          <a:lstStyle/>
          <a:p>
            <a:pPr algn="ctr"/>
            <a:r>
              <a:rPr lang="en-GB" sz="2800" dirty="0" smtClean="0">
                <a:solidFill>
                  <a:srgbClr val="FFFFFF"/>
                </a:solidFill>
                <a:latin typeface="SassoonPrimaryInfant"/>
                <a:cs typeface="Arial" pitchFamily="34" charset="0"/>
              </a:rPr>
              <a:t>Any questions?</a:t>
            </a:r>
          </a:p>
          <a:p>
            <a:pPr algn="ctr"/>
            <a:endParaRPr lang="en-GB" sz="2800" dirty="0">
              <a:solidFill>
                <a:srgbClr val="FFFFFF"/>
              </a:solidFill>
              <a:latin typeface="SassoonPrimaryInfant"/>
              <a:cs typeface="Arial" pitchFamily="34" charset="0"/>
            </a:endParaRPr>
          </a:p>
          <a:p>
            <a:pPr algn="ctr"/>
            <a:r>
              <a:rPr lang="en-GB" sz="2800" dirty="0">
                <a:solidFill>
                  <a:srgbClr val="FFFFFF"/>
                </a:solidFill>
                <a:latin typeface="SassoonPrimaryInfant"/>
                <a:cs typeface="Arial"/>
              </a:rPr>
              <a:t>Our next meeting will be </a:t>
            </a:r>
            <a:r>
              <a:rPr lang="en-GB" sz="2800" dirty="0" smtClean="0">
                <a:solidFill>
                  <a:srgbClr val="FFFFFF"/>
                </a:solidFill>
                <a:latin typeface="SassoonPrimaryInfant"/>
                <a:cs typeface="Arial"/>
              </a:rPr>
              <a:t>the</a:t>
            </a:r>
            <a:r>
              <a:rPr lang="en-GB" sz="2800" dirty="0">
                <a:solidFill>
                  <a:srgbClr val="FFFFFF"/>
                </a:solidFill>
                <a:latin typeface="SassoonPrimaryInfant"/>
                <a:cs typeface="Arial"/>
              </a:rPr>
              <a:t> </a:t>
            </a:r>
            <a:r>
              <a:rPr lang="en-GB" sz="2800" b="1" dirty="0">
                <a:solidFill>
                  <a:srgbClr val="FFFFFF"/>
                </a:solidFill>
                <a:latin typeface="SassoonPrimaryInfant"/>
                <a:cs typeface="Arial"/>
              </a:rPr>
              <a:t>Phonics </a:t>
            </a:r>
            <a:r>
              <a:rPr lang="en-GB" sz="2800" b="1" dirty="0" smtClean="0">
                <a:solidFill>
                  <a:srgbClr val="FFFFFF"/>
                </a:solidFill>
                <a:latin typeface="SassoonPrimaryInfant"/>
                <a:cs typeface="Arial"/>
              </a:rPr>
              <a:t>Meeting. </a:t>
            </a:r>
          </a:p>
          <a:p>
            <a:pPr algn="ctr"/>
            <a:r>
              <a:rPr lang="en-GB" sz="2800" dirty="0" smtClean="0">
                <a:solidFill>
                  <a:srgbClr val="FFFFFF"/>
                </a:solidFill>
                <a:latin typeface="SassoonPrimaryInfant"/>
                <a:cs typeface="Arial"/>
              </a:rPr>
              <a:t>When the date has been confirmed, we will send a letter on </a:t>
            </a:r>
            <a:r>
              <a:rPr lang="en-GB" sz="2800" dirty="0" err="1" smtClean="0">
                <a:solidFill>
                  <a:srgbClr val="FFFFFF"/>
                </a:solidFill>
                <a:latin typeface="SassoonPrimaryInfant"/>
                <a:cs typeface="Arial"/>
              </a:rPr>
              <a:t>ParentHub</a:t>
            </a:r>
            <a:r>
              <a:rPr lang="en-GB" sz="2800" dirty="0" smtClean="0">
                <a:solidFill>
                  <a:srgbClr val="FFFFFF"/>
                </a:solidFill>
                <a:latin typeface="SassoonPrimaryInfant"/>
                <a:cs typeface="Arial"/>
              </a:rPr>
              <a:t>.</a:t>
            </a:r>
            <a:endParaRPr lang="en-GB" sz="1400" dirty="0">
              <a:solidFill>
                <a:srgbClr val="FFFF00"/>
              </a:solidFill>
              <a:latin typeface="Arial" pitchFamily="34" charset="0"/>
              <a:cs typeface="Arial" pitchFamily="34" charset="0"/>
            </a:endParaRPr>
          </a:p>
          <a:p>
            <a:endParaRPr lang="en-GB" sz="1400" dirty="0">
              <a:solidFill>
                <a:srgbClr val="FFFF00"/>
              </a:solidFill>
              <a:latin typeface="Arial" pitchFamily="34" charset="0"/>
              <a:cs typeface="Arial" pitchFamily="34" charset="0"/>
            </a:endParaRPr>
          </a:p>
          <a:p>
            <a:endParaRPr lang="en-GB" sz="1400" dirty="0">
              <a:solidFill>
                <a:srgbClr val="FFFF00"/>
              </a:solidFill>
              <a:latin typeface="Arial" pitchFamily="34" charset="0"/>
              <a:cs typeface="Arial" pitchFamily="34" charset="0"/>
            </a:endParaRPr>
          </a:p>
        </p:txBody>
      </p:sp>
      <p:sp>
        <p:nvSpPr>
          <p:cNvPr id="4" name="Rectangle 3"/>
          <p:cNvSpPr/>
          <p:nvPr/>
        </p:nvSpPr>
        <p:spPr>
          <a:xfrm>
            <a:off x="642910" y="6215082"/>
            <a:ext cx="8072494" cy="461665"/>
          </a:xfrm>
          <a:prstGeom prst="rect">
            <a:avLst/>
          </a:prstGeom>
        </p:spPr>
        <p:txBody>
          <a:bodyPr wrap="square">
            <a:spAutoFit/>
          </a:bodyPr>
          <a:lstStyle/>
          <a:p>
            <a:pPr lvl="0">
              <a:spcBef>
                <a:spcPct val="20000"/>
              </a:spcBef>
              <a:buClr>
                <a:srgbClr val="FEF000"/>
              </a:buClr>
              <a:buSzPct val="95000"/>
            </a:pPr>
            <a:r>
              <a:rPr lang="en-GB" sz="2400" dirty="0">
                <a:solidFill>
                  <a:srgbClr val="FFFF00"/>
                </a:solidFill>
                <a:latin typeface="Arial" pitchFamily="34" charset="0"/>
                <a:cs typeface="Arial" pitchFamily="34" charset="0"/>
              </a:rPr>
              <a:t>http://www.stthomasofcanterburyprimaryschool.co.uk</a:t>
            </a:r>
          </a:p>
        </p:txBody>
      </p:sp>
    </p:spTree>
    <p:extLst>
      <p:ext uri="{BB962C8B-B14F-4D97-AF65-F5344CB8AC3E}">
        <p14:creationId xmlns:p14="http://schemas.microsoft.com/office/powerpoint/2010/main" val="347659092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Custom 1">
      <a:dk1>
        <a:sysClr val="windowText" lastClr="000000"/>
      </a:dk1>
      <a:lt1>
        <a:sysClr val="window" lastClr="FFFFFF"/>
      </a:lt1>
      <a:dk2>
        <a:srgbClr val="387025"/>
      </a:dk2>
      <a:lt2>
        <a:srgbClr val="CAE9C0"/>
      </a:lt2>
      <a:accent1>
        <a:srgbClr val="008000"/>
      </a:accent1>
      <a:accent2>
        <a:srgbClr val="FFF654"/>
      </a:accent2>
      <a:accent3>
        <a:srgbClr val="FEF000"/>
      </a:accent3>
      <a:accent4>
        <a:srgbClr val="92D050"/>
      </a:accent4>
      <a:accent5>
        <a:srgbClr val="7CCA62"/>
      </a:accent5>
      <a:accent6>
        <a:srgbClr val="A5C249"/>
      </a:accent6>
      <a:hlink>
        <a:srgbClr val="E2D700"/>
      </a:hlink>
      <a:folHlink>
        <a:srgbClr val="0B5394"/>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9889</TotalTime>
  <Words>1180</Words>
  <Application>Microsoft Office PowerPoint</Application>
  <PresentationFormat>On-screen Show (4:3)</PresentationFormat>
  <Paragraphs>144</Paragraphs>
  <Slides>15</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Constantia</vt:lpstr>
      <vt:lpstr>SassoonPrimaryInfant</vt:lpstr>
      <vt:lpstr>Wingdings 2</vt:lpstr>
      <vt:lpstr>Flow</vt:lpstr>
      <vt:lpstr> St Thomas of Canterbury Reception Welcome Meeting</vt:lpstr>
      <vt:lpstr>St Thomas of Canterbury Key Reception Staff</vt:lpstr>
      <vt:lpstr>Transition into Reception</vt:lpstr>
      <vt:lpstr>A Busy Day!</vt:lpstr>
      <vt:lpstr>The curriculum</vt:lpstr>
      <vt:lpstr>What your child will need for Reception</vt:lpstr>
      <vt:lpstr>School Meals</vt:lpstr>
      <vt:lpstr>Speaking &amp; Listening</vt:lpstr>
      <vt:lpstr>Key skills to support your child</vt:lpstr>
      <vt:lpstr>Parent Partnership Recycling &amp; Junk Modelling</vt:lpstr>
      <vt:lpstr>Parent Partnership Monday / Friday Morning Read</vt:lpstr>
      <vt:lpstr>Parent Partnership Homework &amp; Wow Slips</vt:lpstr>
      <vt:lpstr>Birthdays </vt:lpstr>
      <vt:lpstr>School Website</vt:lpstr>
      <vt:lpstr>Thank you for your time </vt:lpstr>
    </vt:vector>
  </TitlesOfParts>
  <Company>Salford City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EYFS Parents’ Meeting</dc:title>
  <dc:creator>John-Paul</dc:creator>
  <cp:lastModifiedBy>Miss L Leveridge</cp:lastModifiedBy>
  <cp:revision>1094</cp:revision>
  <cp:lastPrinted>2026-09-30T10:45:30Z</cp:lastPrinted>
  <dcterms:created xsi:type="dcterms:W3CDTF">2012-06-17T20:25:00Z</dcterms:created>
  <dcterms:modified xsi:type="dcterms:W3CDTF">2026-09-30T13:52:23Z</dcterms:modified>
</cp:coreProperties>
</file>