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4"/>
  </p:notesMasterIdLst>
  <p:handoutMasterIdLst>
    <p:handoutMasterId r:id="rId15"/>
  </p:handoutMasterIdLst>
  <p:sldIdLst>
    <p:sldId id="256" r:id="rId2"/>
    <p:sldId id="258" r:id="rId3"/>
    <p:sldId id="265" r:id="rId4"/>
    <p:sldId id="257" r:id="rId5"/>
    <p:sldId id="266" r:id="rId6"/>
    <p:sldId id="259" r:id="rId7"/>
    <p:sldId id="260" r:id="rId8"/>
    <p:sldId id="261" r:id="rId9"/>
    <p:sldId id="262" r:id="rId10"/>
    <p:sldId id="268" r:id="rId11"/>
    <p:sldId id="267" r:id="rId12"/>
    <p:sldId id="264"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545AC-8944-4304-B6CD-EEF181A0AAC5}" v="69" dt="2022-09-15T12:02:57.190"/>
    <p1510:client id="{89925C2F-7612-1E9E-DE3C-B88FAEBF9239}" v="162" dt="2022-09-15T12:13:26.729"/>
    <p1510:client id="{91F0D1E0-1E6F-C6C1-BC64-BEDC2A878D80}" v="161" dt="2022-09-15T12:08:21.330"/>
    <p1510:client id="{EAAB0431-949D-A498-FCF1-7447AD3DD941}" v="6" dt="2022-09-15T12:14:12.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81268" autoAdjust="0"/>
  </p:normalViewPr>
  <p:slideViewPr>
    <p:cSldViewPr snapToGrid="0">
      <p:cViewPr varScale="1">
        <p:scale>
          <a:sx n="54" d="100"/>
          <a:sy n="54" d="100"/>
        </p:scale>
        <p:origin x="10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1BD6E65-EBD2-4C69-9C14-8A5EAEA0D26A}" type="datetimeFigureOut">
              <a:rPr lang="en-GB" smtClean="0"/>
              <a:t>15/09/2023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81243AD-199D-43BA-81FD-674A62B79D89}" type="slidenum">
              <a:rPr lang="en-GB" smtClean="0"/>
              <a:t>‹#›</a:t>
            </a:fld>
            <a:endParaRPr lang="en-GB"/>
          </a:p>
        </p:txBody>
      </p:sp>
    </p:spTree>
    <p:extLst>
      <p:ext uri="{BB962C8B-B14F-4D97-AF65-F5344CB8AC3E}">
        <p14:creationId xmlns:p14="http://schemas.microsoft.com/office/powerpoint/2010/main" val="2775105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4DD0D4-C17E-4ED7-A218-FB16C5F38935}" type="datetimeFigureOut">
              <a:rPr lang="en-GB" smtClean="0"/>
              <a:t>15/09/2023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5844D6-2453-48EE-B72B-695BA5FF7FAB}" type="slidenum">
              <a:rPr lang="en-GB" smtClean="0"/>
              <a:t>‹#›</a:t>
            </a:fld>
            <a:endParaRPr lang="en-GB"/>
          </a:p>
        </p:txBody>
      </p:sp>
    </p:spTree>
    <p:extLst>
      <p:ext uri="{BB962C8B-B14F-4D97-AF65-F5344CB8AC3E}">
        <p14:creationId xmlns:p14="http://schemas.microsoft.com/office/powerpoint/2010/main" val="366182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Charlotte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1</a:t>
            </a:fld>
            <a:endParaRPr lang="en-GB"/>
          </a:p>
        </p:txBody>
      </p:sp>
    </p:spTree>
    <p:extLst>
      <p:ext uri="{BB962C8B-B14F-4D97-AF65-F5344CB8AC3E}">
        <p14:creationId xmlns:p14="http://schemas.microsoft.com/office/powerpoint/2010/main" val="329208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Issie</a:t>
            </a:r>
            <a:r>
              <a:rPr lang="en-GB" dirty="0" smtClean="0"/>
              <a:t> - Reminder</a:t>
            </a:r>
            <a:r>
              <a:rPr lang="en-GB" baseline="0" dirty="0" smtClean="0"/>
              <a:t> the children should be going home to somebody in the house.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10</a:t>
            </a:fld>
            <a:endParaRPr lang="en-GB"/>
          </a:p>
        </p:txBody>
      </p:sp>
    </p:spTree>
    <p:extLst>
      <p:ext uri="{BB962C8B-B14F-4D97-AF65-F5344CB8AC3E}">
        <p14:creationId xmlns:p14="http://schemas.microsoft.com/office/powerpoint/2010/main" val="197243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Charlotte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11</a:t>
            </a:fld>
            <a:endParaRPr lang="en-GB"/>
          </a:p>
        </p:txBody>
      </p:sp>
    </p:spTree>
    <p:extLst>
      <p:ext uri="{BB962C8B-B14F-4D97-AF65-F5344CB8AC3E}">
        <p14:creationId xmlns:p14="http://schemas.microsoft.com/office/powerpoint/2010/main" val="65787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Issie</a:t>
            </a:r>
            <a:r>
              <a:rPr lang="en-GB" dirty="0" smtClean="0"/>
              <a:t>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12</a:t>
            </a:fld>
            <a:endParaRPr lang="en-GB"/>
          </a:p>
        </p:txBody>
      </p:sp>
    </p:spTree>
    <p:extLst>
      <p:ext uri="{BB962C8B-B14F-4D97-AF65-F5344CB8AC3E}">
        <p14:creationId xmlns:p14="http://schemas.microsoft.com/office/powerpoint/2010/main" val="196305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Calibri" panose="020F0502020204030204" pitchFamily="34" charset="0"/>
                <a:cs typeface="Times New Roman" panose="02020603050405020304" pitchFamily="18" charset="0"/>
              </a:rPr>
              <a:t>Charlotte introduce - </a:t>
            </a:r>
            <a:r>
              <a:rPr lang="en-GB" sz="1200" kern="1200" dirty="0">
                <a:solidFill>
                  <a:schemeClr val="tx1"/>
                </a:solidFill>
                <a:latin typeface="+mn-lt"/>
                <a:ea typeface="Calibri" panose="020F0502020204030204" pitchFamily="34" charset="0"/>
                <a:cs typeface="Times New Roman" panose="02020603050405020304" pitchFamily="18" charset="0"/>
              </a:rPr>
              <a:t>The whole team are committed to giving your child the highest quality education possible and we promise to help them in as many ways as we can. If you have any questions about anything, please come and talk to us. </a:t>
            </a:r>
            <a:endParaRPr lang="en-GB" sz="1050" kern="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85844D6-2453-48EE-B72B-695BA5FF7FAB}" type="slidenum">
              <a:rPr lang="en-GB" smtClean="0"/>
              <a:t>2</a:t>
            </a:fld>
            <a:endParaRPr lang="en-GB"/>
          </a:p>
        </p:txBody>
      </p:sp>
    </p:spTree>
    <p:extLst>
      <p:ext uri="{BB962C8B-B14F-4D97-AF65-F5344CB8AC3E}">
        <p14:creationId xmlns:p14="http://schemas.microsoft.com/office/powerpoint/2010/main" val="9641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r>
              <a:rPr lang="en-GB" dirty="0" err="1" smtClean="0"/>
              <a:t>Issie</a:t>
            </a:r>
            <a:r>
              <a:rPr lang="en-GB" dirty="0" smtClean="0"/>
              <a:t>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3</a:t>
            </a:fld>
            <a:endParaRPr lang="en-GB"/>
          </a:p>
        </p:txBody>
      </p:sp>
    </p:spTree>
    <p:extLst>
      <p:ext uri="{BB962C8B-B14F-4D97-AF65-F5344CB8AC3E}">
        <p14:creationId xmlns:p14="http://schemas.microsoft.com/office/powerpoint/2010/main" val="46783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Charlotte - </a:t>
            </a:r>
            <a:r>
              <a:rPr lang="en-GB" dirty="0"/>
              <a:t>Here</a:t>
            </a:r>
            <a:r>
              <a:rPr lang="en-GB" baseline="0" dirty="0"/>
              <a:t> is an overview of our timetable. There is some variation between the classes, e.g. Music instead of Art, but the hours dedicated to each subject are the same across the year group. DT and Computing blocks.</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4</a:t>
            </a:fld>
            <a:endParaRPr lang="en-GB"/>
          </a:p>
        </p:txBody>
      </p:sp>
    </p:spTree>
    <p:extLst>
      <p:ext uri="{BB962C8B-B14F-4D97-AF65-F5344CB8AC3E}">
        <p14:creationId xmlns:p14="http://schemas.microsoft.com/office/powerpoint/2010/main" val="405093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Issie</a:t>
            </a:r>
            <a:r>
              <a:rPr lang="en-GB" dirty="0" smtClean="0"/>
              <a:t> </a:t>
            </a:r>
            <a:r>
              <a:rPr lang="en-GB" dirty="0"/>
              <a:t>- Children may have the</a:t>
            </a:r>
            <a:r>
              <a:rPr lang="en-GB" baseline="0" dirty="0"/>
              <a:t> same book over a few weeks. Just ask them to write what page they are up to in the box. Children will read during break time if they haven’t read at home. </a:t>
            </a:r>
            <a:r>
              <a:rPr lang="en-GB" baseline="0" dirty="0" smtClean="0"/>
              <a:t>Challenge books – 6 over the year to achieve silver badge.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5</a:t>
            </a:fld>
            <a:endParaRPr lang="en-GB"/>
          </a:p>
        </p:txBody>
      </p:sp>
    </p:spTree>
    <p:extLst>
      <p:ext uri="{BB962C8B-B14F-4D97-AF65-F5344CB8AC3E}">
        <p14:creationId xmlns:p14="http://schemas.microsoft.com/office/powerpoint/2010/main" val="250068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Charlotte </a:t>
            </a:r>
            <a:r>
              <a:rPr lang="en-GB" dirty="0"/>
              <a:t>- If you require a paper</a:t>
            </a:r>
            <a:r>
              <a:rPr lang="en-GB" baseline="0" dirty="0"/>
              <a:t> copy, just ask. We would prefer to reduce our paper usage so we are trying to move everything onto google classroom.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6</a:t>
            </a:fld>
            <a:endParaRPr lang="en-GB"/>
          </a:p>
        </p:txBody>
      </p:sp>
    </p:spTree>
    <p:extLst>
      <p:ext uri="{BB962C8B-B14F-4D97-AF65-F5344CB8AC3E}">
        <p14:creationId xmlns:p14="http://schemas.microsoft.com/office/powerpoint/2010/main" val="269740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Issie</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7</a:t>
            </a:fld>
            <a:endParaRPr lang="en-GB"/>
          </a:p>
        </p:txBody>
      </p:sp>
    </p:spTree>
    <p:extLst>
      <p:ext uri="{BB962C8B-B14F-4D97-AF65-F5344CB8AC3E}">
        <p14:creationId xmlns:p14="http://schemas.microsoft.com/office/powerpoint/2010/main" val="156006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Issie</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8</a:t>
            </a:fld>
            <a:endParaRPr lang="en-GB"/>
          </a:p>
        </p:txBody>
      </p:sp>
    </p:spTree>
    <p:extLst>
      <p:ext uri="{BB962C8B-B14F-4D97-AF65-F5344CB8AC3E}">
        <p14:creationId xmlns:p14="http://schemas.microsoft.com/office/powerpoint/2010/main" val="125325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Charlotte – uniform day to day has been great but remind</a:t>
            </a:r>
            <a:r>
              <a:rPr lang="en-GB" baseline="0" dirty="0" smtClean="0"/>
              <a:t> about black shoes.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9</a:t>
            </a:fld>
            <a:endParaRPr lang="en-GB"/>
          </a:p>
        </p:txBody>
      </p:sp>
    </p:spTree>
    <p:extLst>
      <p:ext uri="{BB962C8B-B14F-4D97-AF65-F5344CB8AC3E}">
        <p14:creationId xmlns:p14="http://schemas.microsoft.com/office/powerpoint/2010/main" val="315707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9/15/2023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9/15/2023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9/15/2023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57528"/>
            <a:ext cx="8991600" cy="1645920"/>
          </a:xfrm>
        </p:spPr>
        <p:txBody>
          <a:bodyPr/>
          <a:lstStyle/>
          <a:p>
            <a:r>
              <a:rPr lang="en-GB" dirty="0"/>
              <a:t>WELCOME TO YEAR 5</a:t>
            </a:r>
          </a:p>
        </p:txBody>
      </p:sp>
      <p:sp>
        <p:nvSpPr>
          <p:cNvPr id="3" name="Subtitle 2"/>
          <p:cNvSpPr>
            <a:spLocks noGrp="1"/>
          </p:cNvSpPr>
          <p:nvPr>
            <p:ph type="subTitle" idx="1"/>
          </p:nvPr>
        </p:nvSpPr>
        <p:spPr>
          <a:xfrm>
            <a:off x="2695193" y="6100266"/>
            <a:ext cx="6801612" cy="1239894"/>
          </a:xfrm>
        </p:spPr>
        <p:txBody>
          <a:bodyPr/>
          <a:lstStyle/>
          <a:p>
            <a:r>
              <a:rPr lang="en-GB" dirty="0"/>
              <a:t>St Thomas of Canterbury RC Primary School</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6357" y="2304715"/>
            <a:ext cx="3659285" cy="3632070"/>
          </a:xfrm>
          <a:prstGeom prst="rect">
            <a:avLst/>
          </a:prstGeom>
        </p:spPr>
      </p:pic>
    </p:spTree>
    <p:extLst>
      <p:ext uri="{BB962C8B-B14F-4D97-AF65-F5344CB8AC3E}">
        <p14:creationId xmlns:p14="http://schemas.microsoft.com/office/powerpoint/2010/main" val="127782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Walking home</a:t>
            </a:r>
            <a:endParaRPr lang="en-GB" dirty="0"/>
          </a:p>
        </p:txBody>
      </p:sp>
      <p:sp>
        <p:nvSpPr>
          <p:cNvPr id="3" name="Subtitle 2"/>
          <p:cNvSpPr>
            <a:spLocks noGrp="1"/>
          </p:cNvSpPr>
          <p:nvPr>
            <p:ph type="subTitle" idx="1"/>
          </p:nvPr>
        </p:nvSpPr>
        <p:spPr>
          <a:xfrm>
            <a:off x="1501602" y="1628242"/>
            <a:ext cx="9248517" cy="4971449"/>
          </a:xfrm>
        </p:spPr>
        <p:txBody>
          <a:bodyPr vert="horz" lIns="91440" tIns="45720" rIns="91440" bIns="45720" rtlCol="0" anchor="t">
            <a:noAutofit/>
          </a:bodyPr>
          <a:lstStyle/>
          <a:p>
            <a:r>
              <a:rPr lang="en-GB" sz="2800" dirty="0" smtClean="0"/>
              <a:t>In Year 5, the children, with parental permission, are able to walk home alone. </a:t>
            </a:r>
            <a:endParaRPr lang="en-GB" sz="2800" dirty="0"/>
          </a:p>
          <a:p>
            <a:r>
              <a:rPr lang="en-GB" sz="2800" dirty="0" smtClean="0"/>
              <a:t>If you have decided it is too soon but change your mind later in the year, please send in signed note and then we will allow them to walk home alone. </a:t>
            </a:r>
            <a:endParaRPr lang="en-GB" sz="2800" dirty="0"/>
          </a:p>
          <a:p>
            <a:r>
              <a:rPr lang="en-GB" sz="2800" dirty="0" smtClean="0"/>
              <a:t>These children are able to bring in a mobile phone, which will be locked in a cupboard all day, tuned off until home time. The children will not be allowed to use these to contact anyone during the school day. Please contact the office, if you need to pass a message on to your child. </a:t>
            </a:r>
            <a:endParaRPr lang="en-GB" sz="2800" dirty="0"/>
          </a:p>
        </p:txBody>
      </p:sp>
    </p:spTree>
    <p:extLst>
      <p:ext uri="{BB962C8B-B14F-4D97-AF65-F5344CB8AC3E}">
        <p14:creationId xmlns:p14="http://schemas.microsoft.com/office/powerpoint/2010/main" val="309307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463" y="157163"/>
            <a:ext cx="11630428" cy="923330"/>
          </a:xfrm>
          <a:prstGeom prst="rect">
            <a:avLst/>
          </a:prstGeom>
          <a:noFill/>
        </p:spPr>
        <p:txBody>
          <a:bodyPr wrap="none" rtlCol="0">
            <a:spAutoFit/>
          </a:bodyPr>
          <a:lstStyle/>
          <a:p>
            <a:r>
              <a:rPr lang="en-GB" sz="5400" b="1" dirty="0" smtClean="0">
                <a:latin typeface="SassoonPrimaryInfant" pitchFamily="2" charset="0"/>
              </a:rPr>
              <a:t>STOC Social media  </a:t>
            </a:r>
            <a:r>
              <a:rPr lang="en-GB" sz="5400" dirty="0" smtClean="0">
                <a:latin typeface="SassoonPrimaryInfant" pitchFamily="2" charset="0"/>
              </a:rPr>
              <a:t>@</a:t>
            </a:r>
            <a:r>
              <a:rPr lang="en-GB" sz="5400" dirty="0" err="1" smtClean="0">
                <a:latin typeface="SassoonPrimaryInfant" pitchFamily="2" charset="0"/>
              </a:rPr>
              <a:t>stthomassalford</a:t>
            </a:r>
            <a:endParaRPr lang="en-GB" sz="5400" dirty="0">
              <a:latin typeface="SassoonPrimaryInfant" pitchFamily="2" charset="0"/>
            </a:endParaRPr>
          </a:p>
        </p:txBody>
      </p:sp>
      <p:pic>
        <p:nvPicPr>
          <p:cNvPr id="1026" name="Picture 2" descr="File:Twitter-logo.svg - Wikimedia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388" y="2315660"/>
            <a:ext cx="1448373" cy="1191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159" y="1895318"/>
            <a:ext cx="1882202" cy="1882202"/>
          </a:xfrm>
          <a:prstGeom prst="rect">
            <a:avLst/>
          </a:prstGeom>
          <a:ln>
            <a:solidFill>
              <a:srgbClr val="1D9BF0"/>
            </a:solidFill>
          </a:ln>
        </p:spPr>
      </p:pic>
      <p:pic>
        <p:nvPicPr>
          <p:cNvPr id="1030" name="Picture 6" descr="File:Instagram-Icon.pn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5508" y="1895318"/>
            <a:ext cx="1868097" cy="1868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4380" y="1902166"/>
            <a:ext cx="1875354" cy="1875354"/>
          </a:xfrm>
          <a:prstGeom prst="rect">
            <a:avLst/>
          </a:prstGeom>
          <a:ln>
            <a:solidFill>
              <a:srgbClr val="C62A6D"/>
            </a:solidFill>
          </a:ln>
        </p:spPr>
      </p:pic>
      <p:pic>
        <p:nvPicPr>
          <p:cNvPr id="1032" name="Picture 8" descr="File:Facebook icon.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742" y="4442986"/>
            <a:ext cx="2057684" cy="2057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5651" y="4517310"/>
            <a:ext cx="1909035" cy="1909035"/>
          </a:xfrm>
          <a:prstGeom prst="rect">
            <a:avLst/>
          </a:prstGeom>
          <a:ln>
            <a:solidFill>
              <a:srgbClr val="0037C1"/>
            </a:solidFill>
          </a:ln>
        </p:spPr>
      </p:pic>
    </p:spTree>
    <p:extLst>
      <p:ext uri="{BB962C8B-B14F-4D97-AF65-F5344CB8AC3E}">
        <p14:creationId xmlns:p14="http://schemas.microsoft.com/office/powerpoint/2010/main" val="135791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FINAL REMARKS</a:t>
            </a:r>
          </a:p>
        </p:txBody>
      </p:sp>
      <p:sp>
        <p:nvSpPr>
          <p:cNvPr id="3" name="Subtitle 2"/>
          <p:cNvSpPr>
            <a:spLocks noGrp="1"/>
          </p:cNvSpPr>
          <p:nvPr>
            <p:ph type="subTitle" idx="1"/>
          </p:nvPr>
        </p:nvSpPr>
        <p:spPr>
          <a:xfrm>
            <a:off x="302740" y="1878226"/>
            <a:ext cx="11646243" cy="4497521"/>
          </a:xfrm>
        </p:spPr>
        <p:txBody>
          <a:bodyPr vert="horz" lIns="91440" tIns="45720" rIns="91440" bIns="45720" rtlCol="0" anchor="t">
            <a:noAutofit/>
          </a:bodyPr>
          <a:lstStyle/>
          <a:p>
            <a:r>
              <a:rPr lang="en-GB" sz="3200" dirty="0"/>
              <a:t>Please keep us informed of any changes with regards to medication or dietary/allergy information. </a:t>
            </a:r>
          </a:p>
          <a:p>
            <a:endParaRPr lang="en-GB" sz="3200" dirty="0"/>
          </a:p>
          <a:p>
            <a:r>
              <a:rPr lang="en-GB" sz="3200" dirty="0"/>
              <a:t>We will send important information regarding trips etc through Parent Pay or in a letter.</a:t>
            </a:r>
          </a:p>
          <a:p>
            <a:endParaRPr lang="en-GB" sz="3200" dirty="0"/>
          </a:p>
          <a:p>
            <a:r>
              <a:rPr lang="en-GB" sz="3200" dirty="0"/>
              <a:t>Any questions, please </a:t>
            </a:r>
            <a:r>
              <a:rPr lang="en-GB" sz="3200" dirty="0" smtClean="0"/>
              <a:t>ask. </a:t>
            </a:r>
            <a:endParaRPr lang="en-GB" sz="3200" dirty="0"/>
          </a:p>
        </p:txBody>
      </p:sp>
    </p:spTree>
    <p:extLst>
      <p:ext uri="{BB962C8B-B14F-4D97-AF65-F5344CB8AC3E}">
        <p14:creationId xmlns:p14="http://schemas.microsoft.com/office/powerpoint/2010/main" val="163474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Year 5 team</a:t>
            </a:r>
          </a:p>
        </p:txBody>
      </p:sp>
      <p:sp>
        <p:nvSpPr>
          <p:cNvPr id="3" name="Subtitle 2"/>
          <p:cNvSpPr>
            <a:spLocks noGrp="1"/>
          </p:cNvSpPr>
          <p:nvPr>
            <p:ph type="subTitle" idx="1"/>
          </p:nvPr>
        </p:nvSpPr>
        <p:spPr>
          <a:xfrm>
            <a:off x="302740" y="1276979"/>
            <a:ext cx="5195627" cy="4436076"/>
          </a:xfrm>
        </p:spPr>
        <p:txBody>
          <a:bodyPr vert="horz" lIns="91440" tIns="45720" rIns="91440" bIns="45720" rtlCol="0" anchor="t">
            <a:noAutofit/>
          </a:bodyPr>
          <a:lstStyle/>
          <a:p>
            <a:r>
              <a:rPr lang="en-GB" sz="3200" dirty="0"/>
              <a:t>Year 5C</a:t>
            </a:r>
          </a:p>
          <a:p>
            <a:endParaRPr lang="en-GB" sz="3200" dirty="0"/>
          </a:p>
          <a:p>
            <a:r>
              <a:rPr lang="en-GB" sz="3200" dirty="0"/>
              <a:t>Miss </a:t>
            </a:r>
            <a:r>
              <a:rPr lang="en-GB" sz="3200" dirty="0" smtClean="0"/>
              <a:t>Connolly</a:t>
            </a:r>
            <a:endParaRPr lang="en-GB" sz="3200" dirty="0"/>
          </a:p>
          <a:p>
            <a:r>
              <a:rPr lang="en-GB" sz="3200" dirty="0"/>
              <a:t>Miss </a:t>
            </a:r>
            <a:r>
              <a:rPr lang="en-GB" sz="3200" dirty="0" smtClean="0"/>
              <a:t>Dawson</a:t>
            </a:r>
          </a:p>
          <a:p>
            <a:r>
              <a:rPr lang="en-GB" sz="3200" dirty="0" smtClean="0"/>
              <a:t>Mrs </a:t>
            </a:r>
            <a:r>
              <a:rPr lang="en-GB" sz="3200" dirty="0" err="1" smtClean="0"/>
              <a:t>Bouster</a:t>
            </a:r>
            <a:endParaRPr lang="en-GB" sz="3200" dirty="0"/>
          </a:p>
        </p:txBody>
      </p:sp>
      <p:sp>
        <p:nvSpPr>
          <p:cNvPr id="5" name="Subtitle 2"/>
          <p:cNvSpPr txBox="1">
            <a:spLocks/>
          </p:cNvSpPr>
          <p:nvPr/>
        </p:nvSpPr>
        <p:spPr>
          <a:xfrm>
            <a:off x="6238102" y="1276979"/>
            <a:ext cx="5195627" cy="4436076"/>
          </a:xfrm>
          <a:prstGeom prst="rect">
            <a:avLst/>
          </a:prstGeom>
          <a:noFill/>
        </p:spPr>
        <p:txBody>
          <a:bodyPr vert="horz" lIns="91440" tIns="45720" rIns="91440" bIns="45720" rtlCol="0" anchor="t">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dirty="0"/>
              <a:t>Year 5H</a:t>
            </a:r>
          </a:p>
          <a:p>
            <a:endParaRPr lang="en-GB" sz="3200" dirty="0"/>
          </a:p>
          <a:p>
            <a:r>
              <a:rPr lang="en-GB" sz="3200" dirty="0"/>
              <a:t>Mrs Hawkins</a:t>
            </a:r>
          </a:p>
          <a:p>
            <a:r>
              <a:rPr lang="en-GB" sz="3200" dirty="0" smtClean="0"/>
              <a:t>Miss Piggott</a:t>
            </a:r>
            <a:endParaRPr lang="en-GB" sz="3200" dirty="0"/>
          </a:p>
        </p:txBody>
      </p:sp>
      <p:pic>
        <p:nvPicPr>
          <p:cNvPr id="10" name="Picture 10">
            <a:extLst>
              <a:ext uri="{FF2B5EF4-FFF2-40B4-BE49-F238E27FC236}">
                <a16:creationId xmlns:a16="http://schemas.microsoft.com/office/drawing/2014/main" id="{BFEAC9B8-6805-5AC6-57FA-44CCD79ECA42}"/>
              </a:ext>
            </a:extLst>
          </p:cNvPr>
          <p:cNvPicPr>
            <a:picLocks noChangeAspect="1"/>
          </p:cNvPicPr>
          <p:nvPr/>
        </p:nvPicPr>
        <p:blipFill>
          <a:blip r:embed="rId3"/>
          <a:stretch>
            <a:fillRect/>
          </a:stretch>
        </p:blipFill>
        <p:spPr>
          <a:xfrm>
            <a:off x="7202871" y="4114824"/>
            <a:ext cx="1866182" cy="2336321"/>
          </a:xfrm>
          <a:prstGeom prst="rect">
            <a:avLst/>
          </a:prstGeom>
        </p:spPr>
      </p:pic>
      <p:pic>
        <p:nvPicPr>
          <p:cNvPr id="13" name="Picture 13">
            <a:extLst>
              <a:ext uri="{FF2B5EF4-FFF2-40B4-BE49-F238E27FC236}">
                <a16:creationId xmlns:a16="http://schemas.microsoft.com/office/drawing/2014/main" id="{B46930D9-4ED6-0E4D-191D-493D4F819A8F}"/>
              </a:ext>
            </a:extLst>
          </p:cNvPr>
          <p:cNvPicPr>
            <a:picLocks noChangeAspect="1"/>
          </p:cNvPicPr>
          <p:nvPr/>
        </p:nvPicPr>
        <p:blipFill>
          <a:blip r:embed="rId4"/>
          <a:stretch>
            <a:fillRect/>
          </a:stretch>
        </p:blipFill>
        <p:spPr>
          <a:xfrm>
            <a:off x="2309004" y="4485020"/>
            <a:ext cx="1760972" cy="22112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5528" y="4444362"/>
            <a:ext cx="1801516" cy="2251894"/>
          </a:xfrm>
          <a:prstGeom prst="rect">
            <a:avLst/>
          </a:prstGeom>
        </p:spPr>
      </p:pic>
      <p:pic>
        <p:nvPicPr>
          <p:cNvPr id="1026" name="Picture 2" descr="Miss L Piggo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0111" y="4114824"/>
            <a:ext cx="1721224" cy="243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attachments.office.net/owa/isabel.connolly%40salford.gov.uk/service.svc/s/GetAttachmentThumbnail?id=AAMkADNkOWYxMWRjLTBjYjMtNGNjNS04ZDViLWFiMzRmOGQzMTljZABGAAAAAABk%2FnP5zbkBT7Fz%2FCmekLb%2BBwAEX0%2B7XpFpSZcUmnuSRQN9AAAAAAEMAADLRLYI9iN5TLENm1GeL1%2BoAAAJvFeMAAABEgAQAN7eQMCiuVhDqpWIdhrooaA%3D&amp;thumbnailType=2&amp;token=eyJhbGciOiJSUzI1NiIsImtpZCI6IjczRkI5QkJFRjYzNjc4RDRGN0U4NEI0NDBCQUJCMTJBMzM5RDlGOTgiLCJ0eXAiOiJKV1QiLCJ4NXQiOiJjX3VidnZZMmVOVDM2RXRFQzZ1eEtqT2RuNWcifQ.eyJvcmlnaW4iOiJodHRwczovL291dGxvb2sub2ZmaWNlLmNvbSIsInVjIjoiYTdhZDk1OWEzNTYxNGMxOTkwZmQ1ODE2Yzk5MGZlMDkiLCJzaWduaW5fc3RhdGUiOiJbXCJrbXNpXCJdIiwidmVyIjoiRXhjaGFuZ2UuQ2FsbGJhY2suVjEiLCJhcHBjdHhzZW5kZXIiOiJPd2FEb3dubG9hZEA2OGMwMDA2MC1kODBlLTQwYTUtYjgzZi0zYjhhNWJjNTcwYjUiLCJpc3NyaW5nIjoiV1ciLCJhcHBjdHgiOiJ7XCJtc2V4Y2hwcm90XCI6XCJvd2FcIixcInB1aWRcIjpcIjExNTM4MDExMjYzMDc1MDY5NDVcIixcInNjb3BlXCI6XCJPd2FEb3dubG9hZFwiLFwib2lkXCI6XCI3YWJjMTM0OC02MTg3LTQ0MDgtYTc0My0xY2RhMWFlZWRlNTJcIixcInByaW1hcnlzaWRcIjpcIlMtMS01LTIxLTIxODM1OTE0ODMtMTYzNDk2ODI1LTU4MjQ1NDMwMC0zMDQ4MzUzOFwifSIsIm5iZiI6MTY5NDc2MDkzNywiZXhwIjoxNjk0NzYxNTM3LCJpc3MiOiIwMDAwMDAwMi0wMDAwLTBmZjEtY2UwMC0wMDAwMDAwMDAwMDBANjhjMDAwNjAtZDgwZS00MGE1LWI4M2YtM2I4YTViYzU3MGI1IiwiYXVkIjoiMDAwMDAwMDItMDAwMC0wZmYxLWNlMDAtMDAwMDAwMDAwMDAwL2F0dGFjaG1lbnRzLm9mZmljZS5uZXRANjhjMDAwNjAtZDgwZS00MGE1LWI4M2YtM2I4YTViYzU3MGI1IiwiaGFwcCI6Im93YSJ9.ajAxy7-4W_NzlY_CPRlLWb6LjBNQ-rWlUzlSFgejnVvmy0IZPl0rTn93HNqrPKZ3vbUp_IB2DuofHo8eTU7sFIy4UyyUHE0105YbKCnJAcNrNZPbcJJ-ZW9OIJVwCPBn7QQ05wPNAcdLT89zAQjAcAgl7ujQjGNYUME9azUOZrKqgcs3XXXRXCMIFKdR2ZXT5MkmhzPeObVoWmOH-iPXn38VoLgjUNoYT52CXMnITmjcSEGsti_txZv9NuIFCefY6TR3h5k2L5D7VWRdeRaY1kQeXBM1uahgrCe-z_5qt2fT3dRVdUKpJWEaV8ddVwRLfIMYIO9FXRw0uXZw9UL9DA&amp;X-OWA-CANARY=pSBMiNvls0uYVqS3nNaa9HD3R8a4tdsYbQxPXwYjyvFtfQ7BAVXfIWuZ_7_Pbv_6OC5zLvYbNX0.&amp;owa=outlook.office.com&amp;scriptVer=20230904003.13&amp;animation=tr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26" y="4499727"/>
            <a:ext cx="1651720" cy="216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0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Start times</a:t>
            </a:r>
          </a:p>
        </p:txBody>
      </p:sp>
      <p:sp>
        <p:nvSpPr>
          <p:cNvPr id="3" name="Subtitle 2"/>
          <p:cNvSpPr>
            <a:spLocks noGrp="1"/>
          </p:cNvSpPr>
          <p:nvPr>
            <p:ph type="subTitle" idx="1"/>
          </p:nvPr>
        </p:nvSpPr>
        <p:spPr>
          <a:xfrm>
            <a:off x="2168742" y="1715264"/>
            <a:ext cx="9669163" cy="4734844"/>
          </a:xfrm>
        </p:spPr>
        <p:txBody>
          <a:bodyPr vert="horz" lIns="91440" tIns="45720" rIns="91440" bIns="45720" rtlCol="0" anchor="t">
            <a:noAutofit/>
          </a:bodyPr>
          <a:lstStyle/>
          <a:p>
            <a:r>
              <a:rPr lang="en-GB" sz="2800" dirty="0"/>
              <a:t>School starts at 8:55am. However, children are invited to come into school from 8:45am. </a:t>
            </a:r>
          </a:p>
          <a:p>
            <a:endParaRPr lang="en-GB" sz="2800" dirty="0"/>
          </a:p>
          <a:p>
            <a:r>
              <a:rPr lang="en-GB" sz="2800" dirty="0"/>
              <a:t>If the children are late (after 8:55am) they will be missing out on valuable learning time. If they children are on time every day, </a:t>
            </a:r>
            <a:r>
              <a:rPr lang="en-GB" sz="2800" dirty="0" smtClean="0"/>
              <a:t>they will be in for a chance to win a prize each morning. </a:t>
            </a:r>
          </a:p>
          <a:p>
            <a:endParaRPr lang="en-GB" sz="2800" dirty="0"/>
          </a:p>
          <a:p>
            <a:r>
              <a:rPr lang="en-GB" sz="2800" dirty="0"/>
              <a:t>School finishes at 3:15pm daily. </a:t>
            </a:r>
          </a:p>
        </p:txBody>
      </p:sp>
      <p:pic>
        <p:nvPicPr>
          <p:cNvPr id="4" name="Picture 4" descr="A picture containing text, clock&#10;&#10;Description automatically generated">
            <a:extLst>
              <a:ext uri="{FF2B5EF4-FFF2-40B4-BE49-F238E27FC236}">
                <a16:creationId xmlns:a16="http://schemas.microsoft.com/office/drawing/2014/main" id="{D5E3AA14-AD8B-1673-0142-8DB4D971327B}"/>
              </a:ext>
            </a:extLst>
          </p:cNvPr>
          <p:cNvPicPr>
            <a:picLocks noChangeAspect="1"/>
          </p:cNvPicPr>
          <p:nvPr/>
        </p:nvPicPr>
        <p:blipFill>
          <a:blip r:embed="rId3"/>
          <a:stretch>
            <a:fillRect/>
          </a:stretch>
        </p:blipFill>
        <p:spPr>
          <a:xfrm>
            <a:off x="189271" y="4289757"/>
            <a:ext cx="1968910" cy="2506358"/>
          </a:xfrm>
          <a:prstGeom prst="rect">
            <a:avLst/>
          </a:prstGeom>
        </p:spPr>
      </p:pic>
    </p:spTree>
    <p:extLst>
      <p:ext uri="{BB962C8B-B14F-4D97-AF65-F5344CB8AC3E}">
        <p14:creationId xmlns:p14="http://schemas.microsoft.com/office/powerpoint/2010/main" val="280737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TIMETABLE</a:t>
            </a:r>
          </a:p>
        </p:txBody>
      </p:sp>
      <p:pic>
        <p:nvPicPr>
          <p:cNvPr id="4" name="Picture 3"/>
          <p:cNvPicPr>
            <a:picLocks noChangeAspect="1"/>
          </p:cNvPicPr>
          <p:nvPr/>
        </p:nvPicPr>
        <p:blipFill>
          <a:blip r:embed="rId3"/>
          <a:stretch>
            <a:fillRect/>
          </a:stretch>
        </p:blipFill>
        <p:spPr>
          <a:xfrm>
            <a:off x="1660929" y="1341985"/>
            <a:ext cx="8929864" cy="5516015"/>
          </a:xfrm>
          <a:prstGeom prst="rect">
            <a:avLst/>
          </a:prstGeom>
        </p:spPr>
      </p:pic>
    </p:spTree>
    <p:extLst>
      <p:ext uri="{BB962C8B-B14F-4D97-AF65-F5344CB8AC3E}">
        <p14:creationId xmlns:p14="http://schemas.microsoft.com/office/powerpoint/2010/main" val="28590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READING</a:t>
            </a:r>
          </a:p>
        </p:txBody>
      </p:sp>
      <p:sp>
        <p:nvSpPr>
          <p:cNvPr id="3" name="Subtitle 2"/>
          <p:cNvSpPr>
            <a:spLocks noGrp="1"/>
          </p:cNvSpPr>
          <p:nvPr>
            <p:ph type="subTitle" idx="1"/>
          </p:nvPr>
        </p:nvSpPr>
        <p:spPr>
          <a:xfrm>
            <a:off x="2168742" y="1715264"/>
            <a:ext cx="9669163" cy="4734844"/>
          </a:xfrm>
        </p:spPr>
        <p:txBody>
          <a:bodyPr vert="horz" lIns="91440" tIns="45720" rIns="91440" bIns="45720" rtlCol="0" anchor="t">
            <a:noAutofit/>
          </a:bodyPr>
          <a:lstStyle/>
          <a:p>
            <a:r>
              <a:rPr lang="en-GB" sz="2800" dirty="0"/>
              <a:t>Children will be expected to read every day and sign their reading diaries 5 days a week. We expect them to do this independently for at least 10 minutes every evening. </a:t>
            </a:r>
          </a:p>
          <a:p>
            <a:endParaRPr lang="en-GB" sz="2800" dirty="0"/>
          </a:p>
          <a:p>
            <a:r>
              <a:rPr lang="en-GB" sz="2800" dirty="0"/>
              <a:t>We encourage the children to write a short summary of what they have read in the book. These will be checked by the adults daily.  </a:t>
            </a:r>
          </a:p>
          <a:p>
            <a:endParaRPr lang="en-GB" sz="2800" dirty="0"/>
          </a:p>
          <a:p>
            <a:r>
              <a:rPr lang="en-GB" sz="2800" dirty="0"/>
              <a:t>Your child’s book will be changed, when they have finished it. </a:t>
            </a:r>
          </a:p>
        </p:txBody>
      </p:sp>
      <p:pic>
        <p:nvPicPr>
          <p:cNvPr id="1026" name="Picture 2" descr="What are Reading Levels and Book Bands - Twinkl"/>
          <p:cNvPicPr>
            <a:picLocks noChangeAspect="1" noChangeArrowheads="1"/>
          </p:cNvPicPr>
          <p:nvPr/>
        </p:nvPicPr>
        <p:blipFill rotWithShape="1">
          <a:blip r:embed="rId3">
            <a:extLst>
              <a:ext uri="{28A0092B-C50C-407E-A947-70E740481C1C}">
                <a14:useLocalDpi xmlns:a14="http://schemas.microsoft.com/office/drawing/2010/main" val="0"/>
              </a:ext>
            </a:extLst>
          </a:blip>
          <a:srcRect l="26442" r="24343"/>
          <a:stretch/>
        </p:blipFill>
        <p:spPr bwMode="auto">
          <a:xfrm>
            <a:off x="-135924" y="3652525"/>
            <a:ext cx="295326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HOMEWORK</a:t>
            </a:r>
          </a:p>
        </p:txBody>
      </p:sp>
      <p:sp>
        <p:nvSpPr>
          <p:cNvPr id="3" name="Subtitle 2"/>
          <p:cNvSpPr>
            <a:spLocks noGrp="1"/>
          </p:cNvSpPr>
          <p:nvPr>
            <p:ph type="subTitle" idx="1"/>
          </p:nvPr>
        </p:nvSpPr>
        <p:spPr>
          <a:xfrm>
            <a:off x="302740" y="1742301"/>
            <a:ext cx="8804190" cy="4287795"/>
          </a:xfrm>
        </p:spPr>
        <p:txBody>
          <a:bodyPr vert="horz" lIns="91440" tIns="45720" rIns="91440" bIns="45720" rtlCol="0" anchor="t">
            <a:noAutofit/>
          </a:bodyPr>
          <a:lstStyle/>
          <a:p>
            <a:r>
              <a:rPr lang="en-GB" sz="3200" dirty="0"/>
              <a:t>Homework will either be uploaded to Google Classroom every Friday or children will be given a paper copy. This must be completed by the following Monday, giving children the weekend to complete the work. </a:t>
            </a:r>
          </a:p>
          <a:p>
            <a:endParaRPr lang="en-GB" sz="3200" dirty="0"/>
          </a:p>
          <a:p>
            <a:r>
              <a:rPr lang="en-GB" sz="3200" dirty="0"/>
              <a:t>If children do not do the homework over the weekend, they will complete it during break time. </a:t>
            </a:r>
          </a:p>
        </p:txBody>
      </p:sp>
      <p:pic>
        <p:nvPicPr>
          <p:cNvPr id="2050" name="Picture 2" descr="huiswerk Illustration - Twinkl"/>
          <p:cNvPicPr>
            <a:picLocks noChangeAspect="1" noChangeArrowheads="1"/>
          </p:cNvPicPr>
          <p:nvPr/>
        </p:nvPicPr>
        <p:blipFill rotWithShape="1">
          <a:blip r:embed="rId3">
            <a:extLst>
              <a:ext uri="{28A0092B-C50C-407E-A947-70E740481C1C}">
                <a14:useLocalDpi xmlns:a14="http://schemas.microsoft.com/office/drawing/2010/main" val="0"/>
              </a:ext>
            </a:extLst>
          </a:blip>
          <a:srcRect l="15735" r="23725"/>
          <a:stretch/>
        </p:blipFill>
        <p:spPr bwMode="auto">
          <a:xfrm>
            <a:off x="8559113" y="3857624"/>
            <a:ext cx="3632887"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2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Spellings</a:t>
            </a:r>
          </a:p>
        </p:txBody>
      </p:sp>
      <p:sp>
        <p:nvSpPr>
          <p:cNvPr id="3" name="Subtitle 2"/>
          <p:cNvSpPr>
            <a:spLocks noGrp="1"/>
          </p:cNvSpPr>
          <p:nvPr>
            <p:ph type="subTitle" idx="1"/>
          </p:nvPr>
        </p:nvSpPr>
        <p:spPr>
          <a:xfrm>
            <a:off x="302740" y="1878227"/>
            <a:ext cx="11646243" cy="3657600"/>
          </a:xfrm>
        </p:spPr>
        <p:txBody>
          <a:bodyPr vert="horz" lIns="91440" tIns="45720" rIns="91440" bIns="45720" rtlCol="0" anchor="t">
            <a:noAutofit/>
          </a:bodyPr>
          <a:lstStyle/>
          <a:p>
            <a:r>
              <a:rPr lang="en-GB" sz="3200" dirty="0"/>
              <a:t>Spelling tests will be handed out each Monday, based on what children will be learning in their spelling lessons that week.</a:t>
            </a:r>
          </a:p>
          <a:p>
            <a:endParaRPr lang="en-GB" sz="3200" dirty="0"/>
          </a:p>
          <a:p>
            <a:r>
              <a:rPr lang="en-GB" sz="3200" dirty="0"/>
              <a:t>The spelling tests will take place on Friday.</a:t>
            </a:r>
          </a:p>
        </p:txBody>
      </p:sp>
    </p:spTree>
    <p:extLst>
      <p:ext uri="{BB962C8B-B14F-4D97-AF65-F5344CB8AC3E}">
        <p14:creationId xmlns:p14="http://schemas.microsoft.com/office/powerpoint/2010/main" val="348713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Multiplication and division facts</a:t>
            </a:r>
          </a:p>
        </p:txBody>
      </p:sp>
      <p:sp>
        <p:nvSpPr>
          <p:cNvPr id="3" name="Subtitle 2"/>
          <p:cNvSpPr>
            <a:spLocks noGrp="1"/>
          </p:cNvSpPr>
          <p:nvPr>
            <p:ph type="subTitle" idx="1"/>
          </p:nvPr>
        </p:nvSpPr>
        <p:spPr>
          <a:xfrm>
            <a:off x="302740" y="1878226"/>
            <a:ext cx="11646243" cy="4636873"/>
          </a:xfrm>
        </p:spPr>
        <p:txBody>
          <a:bodyPr vert="horz" lIns="91440" tIns="45720" rIns="91440" bIns="45720" rtlCol="0" anchor="t">
            <a:noAutofit/>
          </a:bodyPr>
          <a:lstStyle/>
          <a:p>
            <a:r>
              <a:rPr lang="en-GB" sz="3200" dirty="0"/>
              <a:t>Every Friday, the children will complete a times tables test. The expectation for Year 5 to is to have completed </a:t>
            </a:r>
            <a:r>
              <a:rPr lang="en-GB" sz="3200" dirty="0" smtClean="0"/>
              <a:t>4 </a:t>
            </a:r>
            <a:r>
              <a:rPr lang="en-GB" sz="3200" dirty="0"/>
              <a:t>Gold by the end of the year. Children who have already passed this test will be complete more challenging tests.</a:t>
            </a:r>
          </a:p>
          <a:p>
            <a:endParaRPr lang="en-GB" sz="3200" dirty="0"/>
          </a:p>
          <a:p>
            <a:r>
              <a:rPr lang="en-GB" sz="3200" dirty="0"/>
              <a:t>TTRS is a brilliant way for children to learn their times tables. All have their own log-ins.</a:t>
            </a:r>
          </a:p>
          <a:p>
            <a:endParaRPr lang="en-GB" sz="3200" dirty="0"/>
          </a:p>
          <a:p>
            <a:r>
              <a:rPr lang="en-GB" sz="3200" dirty="0"/>
              <a:t>Other useful websites – timestables.co.uk, top marks</a:t>
            </a:r>
          </a:p>
        </p:txBody>
      </p:sp>
    </p:spTree>
    <p:extLst>
      <p:ext uri="{BB962C8B-B14F-4D97-AF65-F5344CB8AC3E}">
        <p14:creationId xmlns:p14="http://schemas.microsoft.com/office/powerpoint/2010/main" val="56178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PE</a:t>
            </a:r>
          </a:p>
        </p:txBody>
      </p:sp>
      <p:sp>
        <p:nvSpPr>
          <p:cNvPr id="3" name="Subtitle 2"/>
          <p:cNvSpPr>
            <a:spLocks noGrp="1"/>
          </p:cNvSpPr>
          <p:nvPr>
            <p:ph type="subTitle" idx="1"/>
          </p:nvPr>
        </p:nvSpPr>
        <p:spPr>
          <a:xfrm>
            <a:off x="157547" y="1540561"/>
            <a:ext cx="6008475" cy="4971449"/>
          </a:xfrm>
        </p:spPr>
        <p:txBody>
          <a:bodyPr vert="horz" lIns="91440" tIns="45720" rIns="91440" bIns="45720" rtlCol="0" anchor="t">
            <a:noAutofit/>
          </a:bodyPr>
          <a:lstStyle/>
          <a:p>
            <a:r>
              <a:rPr lang="en-GB" sz="2800" dirty="0"/>
              <a:t>PE is taught on </a:t>
            </a:r>
            <a:r>
              <a:rPr lang="en-GB" sz="2800" b="1" dirty="0" smtClean="0"/>
              <a:t>Wednesday and Thursday</a:t>
            </a:r>
            <a:r>
              <a:rPr lang="en-GB" sz="2800" dirty="0" smtClean="0"/>
              <a:t>. </a:t>
            </a:r>
            <a:r>
              <a:rPr lang="en-GB" sz="2800" dirty="0"/>
              <a:t>We ask that the children wear their PE kits for school. This is a plain white T-shirt, black shorts, joggers or leggings and pumps or trainers. If it is cold, the children can wear tracksuit trousers and a sweatshirt over this kit. </a:t>
            </a:r>
            <a:endParaRPr lang="en-GB" sz="2800" dirty="0" smtClean="0"/>
          </a:p>
          <a:p>
            <a:r>
              <a:rPr lang="en-GB" sz="2800" dirty="0" smtClean="0"/>
              <a:t>We </a:t>
            </a:r>
            <a:r>
              <a:rPr lang="en-GB" sz="2800" dirty="0"/>
              <a:t>do gymnastics/dance on a Wednesday and games on  </a:t>
            </a:r>
            <a:r>
              <a:rPr lang="en-GB" sz="2800" dirty="0" smtClean="0"/>
              <a:t>Thursday with a PE coach. </a:t>
            </a:r>
            <a:endParaRPr lang="en-GB" sz="2800" dirty="0"/>
          </a:p>
        </p:txBody>
      </p:sp>
      <p:pic>
        <p:nvPicPr>
          <p:cNvPr id="4" name="Picture 3" descr="PE-K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7189" y="1911265"/>
            <a:ext cx="5735361" cy="423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93738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222</TotalTime>
  <Words>802</Words>
  <Application>Microsoft Office PowerPoint</Application>
  <PresentationFormat>Widescreen</PresentationFormat>
  <Paragraphs>77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SassoonPrimaryInfant</vt:lpstr>
      <vt:lpstr>Times New Roman</vt:lpstr>
      <vt:lpstr>Parcel</vt:lpstr>
      <vt:lpstr>WELCOME TO YEAR 5</vt:lpstr>
      <vt:lpstr>Year 5 team</vt:lpstr>
      <vt:lpstr>Start times</vt:lpstr>
      <vt:lpstr>TIMETABLE</vt:lpstr>
      <vt:lpstr>READING</vt:lpstr>
      <vt:lpstr>HOMEWORK</vt:lpstr>
      <vt:lpstr>Spellings</vt:lpstr>
      <vt:lpstr>Multiplication and division facts</vt:lpstr>
      <vt:lpstr>PE</vt:lpstr>
      <vt:lpstr>Walking home</vt:lpstr>
      <vt:lpstr>PowerPoint Presentation</vt:lpstr>
      <vt:lpstr>FINAL REMARKS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Miss R. Sale</dc:creator>
  <cp:lastModifiedBy>Miss I Connolly</cp:lastModifiedBy>
  <cp:revision>162</cp:revision>
  <cp:lastPrinted>2023-09-15T06:59:49Z</cp:lastPrinted>
  <dcterms:created xsi:type="dcterms:W3CDTF">2022-09-07T06:06:30Z</dcterms:created>
  <dcterms:modified xsi:type="dcterms:W3CDTF">2023-09-15T07:07:18Z</dcterms:modified>
</cp:coreProperties>
</file>