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2"/>
  </p:notesMasterIdLst>
  <p:handoutMasterIdLst>
    <p:handoutMasterId r:id="rId13"/>
  </p:handoutMasterIdLst>
  <p:sldIdLst>
    <p:sldId id="256" r:id="rId2"/>
    <p:sldId id="258" r:id="rId3"/>
    <p:sldId id="257" r:id="rId4"/>
    <p:sldId id="268" r:id="rId5"/>
    <p:sldId id="269" r:id="rId6"/>
    <p:sldId id="270" r:id="rId7"/>
    <p:sldId id="260" r:id="rId8"/>
    <p:sldId id="271" r:id="rId9"/>
    <p:sldId id="265" r:id="rId10"/>
    <p:sldId id="264"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81268" autoAdjust="0"/>
  </p:normalViewPr>
  <p:slideViewPr>
    <p:cSldViewPr snapToGrid="0">
      <p:cViewPr varScale="1">
        <p:scale>
          <a:sx n="93" d="100"/>
          <a:sy n="93" d="100"/>
        </p:scale>
        <p:origin x="10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2DBD39C-18EE-4DAC-9F5A-FF903EAF51A6}" type="datetimeFigureOut">
              <a:rPr lang="en-GB" smtClean="0"/>
              <a:t>14/09/2023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FDC4384-B720-4CCE-9B83-2CB26B43AFF8}" type="slidenum">
              <a:rPr lang="en-GB" smtClean="0"/>
              <a:t>‹#›</a:t>
            </a:fld>
            <a:endParaRPr lang="en-GB"/>
          </a:p>
        </p:txBody>
      </p:sp>
    </p:spTree>
    <p:extLst>
      <p:ext uri="{BB962C8B-B14F-4D97-AF65-F5344CB8AC3E}">
        <p14:creationId xmlns:p14="http://schemas.microsoft.com/office/powerpoint/2010/main" val="145230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4DD0D4-C17E-4ED7-A218-FB16C5F38935}" type="datetimeFigureOut">
              <a:rPr lang="en-GB" smtClean="0"/>
              <a:t>14/09/2023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5844D6-2453-48EE-B72B-695BA5FF7FAB}" type="slidenum">
              <a:rPr lang="en-GB" smtClean="0"/>
              <a:t>‹#›</a:t>
            </a:fld>
            <a:endParaRPr lang="en-GB"/>
          </a:p>
        </p:txBody>
      </p:sp>
    </p:spTree>
    <p:extLst>
      <p:ext uri="{BB962C8B-B14F-4D97-AF65-F5344CB8AC3E}">
        <p14:creationId xmlns:p14="http://schemas.microsoft.com/office/powerpoint/2010/main" val="366182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1</a:t>
            </a:fld>
            <a:endParaRPr lang="en-GB"/>
          </a:p>
        </p:txBody>
      </p:sp>
    </p:spTree>
    <p:extLst>
      <p:ext uri="{BB962C8B-B14F-4D97-AF65-F5344CB8AC3E}">
        <p14:creationId xmlns:p14="http://schemas.microsoft.com/office/powerpoint/2010/main" val="3292088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10</a:t>
            </a:fld>
            <a:endParaRPr lang="en-GB"/>
          </a:p>
        </p:txBody>
      </p:sp>
    </p:spTree>
    <p:extLst>
      <p:ext uri="{BB962C8B-B14F-4D97-AF65-F5344CB8AC3E}">
        <p14:creationId xmlns:p14="http://schemas.microsoft.com/office/powerpoint/2010/main" val="196305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kern="1200" dirty="0" smtClean="0">
              <a:solidFill>
                <a:schemeClr val="tx1"/>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85844D6-2453-48EE-B72B-695BA5FF7FAB}" type="slidenum">
              <a:rPr lang="en-GB" smtClean="0"/>
              <a:t>2</a:t>
            </a:fld>
            <a:endParaRPr lang="en-GB"/>
          </a:p>
        </p:txBody>
      </p:sp>
    </p:spTree>
    <p:extLst>
      <p:ext uri="{BB962C8B-B14F-4D97-AF65-F5344CB8AC3E}">
        <p14:creationId xmlns:p14="http://schemas.microsoft.com/office/powerpoint/2010/main" val="9641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 Here</a:t>
            </a:r>
            <a:r>
              <a:rPr lang="en-GB" baseline="0" dirty="0" smtClean="0"/>
              <a:t> is an overview of our timetable. There is some variation between the classes, e.g. Music instead of Art, but the hours dedicated to each subject are the same across the year group. DT and Computing blocks.</a:t>
            </a:r>
          </a:p>
          <a:p>
            <a:pPr marL="171450" indent="-171450">
              <a:buFontTx/>
              <a:buChar char="-"/>
            </a:pPr>
            <a:endParaRPr lang="en-GB" baseline="0" dirty="0" smtClean="0"/>
          </a:p>
          <a:p>
            <a:pPr marL="171450" indent="-171450">
              <a:buFontTx/>
              <a:buChar char="-"/>
            </a:pPr>
            <a:r>
              <a:rPr lang="en-GB" baseline="0" dirty="0" smtClean="0"/>
              <a:t>Year 3M swimming until Feb – timetable slightly adjusted</a:t>
            </a:r>
          </a:p>
          <a:p>
            <a:pPr marL="171450" indent="-171450">
              <a:buFontTx/>
              <a:buChar char="-"/>
            </a:pPr>
            <a:endParaRPr lang="en-GB" baseline="0" dirty="0" smtClean="0"/>
          </a:p>
          <a:p>
            <a:pPr marL="171450" indent="-171450">
              <a:buFontTx/>
              <a:buChar char="-"/>
            </a:pPr>
            <a:r>
              <a:rPr lang="en-GB" baseline="0" dirty="0" smtClean="0"/>
              <a:t>When art is being taught, please bring an old t-shirt that you don’t mind getting dirty.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3</a:t>
            </a:fld>
            <a:endParaRPr lang="en-GB"/>
          </a:p>
        </p:txBody>
      </p:sp>
    </p:spTree>
    <p:extLst>
      <p:ext uri="{BB962C8B-B14F-4D97-AF65-F5344CB8AC3E}">
        <p14:creationId xmlns:p14="http://schemas.microsoft.com/office/powerpoint/2010/main" val="40509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4</a:t>
            </a:fld>
            <a:endParaRPr lang="en-GB"/>
          </a:p>
        </p:txBody>
      </p:sp>
    </p:spTree>
    <p:extLst>
      <p:ext uri="{BB962C8B-B14F-4D97-AF65-F5344CB8AC3E}">
        <p14:creationId xmlns:p14="http://schemas.microsoft.com/office/powerpoint/2010/main" val="296736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Jess</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5</a:t>
            </a:fld>
            <a:endParaRPr lang="en-GB"/>
          </a:p>
        </p:txBody>
      </p:sp>
    </p:spTree>
    <p:extLst>
      <p:ext uri="{BB962C8B-B14F-4D97-AF65-F5344CB8AC3E}">
        <p14:creationId xmlns:p14="http://schemas.microsoft.com/office/powerpoint/2010/main" val="316843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Username and passwords will be stuck in</a:t>
            </a:r>
            <a:r>
              <a:rPr lang="en-GB" baseline="0" dirty="0" smtClean="0"/>
              <a:t> the front of their reading diaries. </a:t>
            </a:r>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6</a:t>
            </a:fld>
            <a:endParaRPr lang="en-GB"/>
          </a:p>
        </p:txBody>
      </p:sp>
    </p:spTree>
    <p:extLst>
      <p:ext uri="{BB962C8B-B14F-4D97-AF65-F5344CB8AC3E}">
        <p14:creationId xmlns:p14="http://schemas.microsoft.com/office/powerpoint/2010/main" val="132281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7</a:t>
            </a:fld>
            <a:endParaRPr lang="en-GB"/>
          </a:p>
        </p:txBody>
      </p:sp>
    </p:spTree>
    <p:extLst>
      <p:ext uri="{BB962C8B-B14F-4D97-AF65-F5344CB8AC3E}">
        <p14:creationId xmlns:p14="http://schemas.microsoft.com/office/powerpoint/2010/main" val="156006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8</a:t>
            </a:fld>
            <a:endParaRPr lang="en-GB"/>
          </a:p>
        </p:txBody>
      </p:sp>
    </p:spTree>
    <p:extLst>
      <p:ext uri="{BB962C8B-B14F-4D97-AF65-F5344CB8AC3E}">
        <p14:creationId xmlns:p14="http://schemas.microsoft.com/office/powerpoint/2010/main" val="166190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5844D6-2453-48EE-B72B-695BA5FF7FAB}" type="slidenum">
              <a:rPr lang="en-GB" smtClean="0"/>
              <a:t>9</a:t>
            </a:fld>
            <a:endParaRPr lang="en-GB"/>
          </a:p>
        </p:txBody>
      </p:sp>
    </p:spTree>
    <p:extLst>
      <p:ext uri="{BB962C8B-B14F-4D97-AF65-F5344CB8AC3E}">
        <p14:creationId xmlns:p14="http://schemas.microsoft.com/office/powerpoint/2010/main" val="46783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9/14/2023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9/14/2023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57528"/>
            <a:ext cx="8991600" cy="1645920"/>
          </a:xfrm>
        </p:spPr>
        <p:txBody>
          <a:bodyPr/>
          <a:lstStyle/>
          <a:p>
            <a:r>
              <a:rPr lang="en-GB" dirty="0" smtClean="0"/>
              <a:t>WELCOME TO YEAR 3</a:t>
            </a:r>
            <a:endParaRPr lang="en-GB" dirty="0"/>
          </a:p>
        </p:txBody>
      </p:sp>
      <p:sp>
        <p:nvSpPr>
          <p:cNvPr id="3" name="Subtitle 2"/>
          <p:cNvSpPr>
            <a:spLocks noGrp="1"/>
          </p:cNvSpPr>
          <p:nvPr>
            <p:ph type="subTitle" idx="1"/>
          </p:nvPr>
        </p:nvSpPr>
        <p:spPr>
          <a:xfrm>
            <a:off x="2695193" y="6100266"/>
            <a:ext cx="6801612" cy="1239894"/>
          </a:xfrm>
        </p:spPr>
        <p:txBody>
          <a:bodyPr/>
          <a:lstStyle/>
          <a:p>
            <a:r>
              <a:rPr lang="en-GB" dirty="0" smtClean="0"/>
              <a:t>St Thomas of Canterbury RC Primary School</a:t>
            </a:r>
            <a:endParaRPr lang="en-GB"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6357" y="2304715"/>
            <a:ext cx="3659285" cy="3632070"/>
          </a:xfrm>
          <a:prstGeom prst="rect">
            <a:avLst/>
          </a:prstGeom>
        </p:spPr>
      </p:pic>
    </p:spTree>
    <p:extLst>
      <p:ext uri="{BB962C8B-B14F-4D97-AF65-F5344CB8AC3E}">
        <p14:creationId xmlns:p14="http://schemas.microsoft.com/office/powerpoint/2010/main" val="1277829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FINAL REMARKS</a:t>
            </a:r>
            <a:endParaRPr lang="en-GB" dirty="0"/>
          </a:p>
        </p:txBody>
      </p:sp>
      <p:sp>
        <p:nvSpPr>
          <p:cNvPr id="3" name="Subtitle 2"/>
          <p:cNvSpPr>
            <a:spLocks noGrp="1"/>
          </p:cNvSpPr>
          <p:nvPr>
            <p:ph type="subTitle" idx="1"/>
          </p:nvPr>
        </p:nvSpPr>
        <p:spPr>
          <a:xfrm>
            <a:off x="302740" y="1878226"/>
            <a:ext cx="11646243" cy="4497521"/>
          </a:xfrm>
        </p:spPr>
        <p:txBody>
          <a:bodyPr>
            <a:noAutofit/>
          </a:bodyPr>
          <a:lstStyle/>
          <a:p>
            <a:r>
              <a:rPr lang="en-GB" sz="3200" dirty="0"/>
              <a:t>Please keep us informed of any changes with regards to medication or dietary/allergy information. </a:t>
            </a:r>
            <a:endParaRPr lang="en-GB" sz="3200" dirty="0" smtClean="0"/>
          </a:p>
          <a:p>
            <a:endParaRPr lang="en-GB" sz="3200" dirty="0" smtClean="0"/>
          </a:p>
          <a:p>
            <a:r>
              <a:rPr lang="en-GB" sz="3200" dirty="0" smtClean="0"/>
              <a:t>We will send important information regarding trips </a:t>
            </a:r>
            <a:r>
              <a:rPr lang="en-GB" sz="3200" dirty="0" err="1" smtClean="0"/>
              <a:t>etc</a:t>
            </a:r>
            <a:r>
              <a:rPr lang="en-GB" sz="3200" dirty="0" smtClean="0"/>
              <a:t> through Parent Pay or in a letter.</a:t>
            </a:r>
          </a:p>
          <a:p>
            <a:endParaRPr lang="en-GB" sz="3200" dirty="0"/>
          </a:p>
          <a:p>
            <a:r>
              <a:rPr lang="en-GB" sz="3200" dirty="0" smtClean="0"/>
              <a:t>Any questions, come let us know. </a:t>
            </a:r>
          </a:p>
        </p:txBody>
      </p:sp>
    </p:spTree>
    <p:extLst>
      <p:ext uri="{BB962C8B-B14F-4D97-AF65-F5344CB8AC3E}">
        <p14:creationId xmlns:p14="http://schemas.microsoft.com/office/powerpoint/2010/main" val="1634749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Year 3 team</a:t>
            </a:r>
            <a:endParaRPr lang="en-GB" dirty="0"/>
          </a:p>
        </p:txBody>
      </p:sp>
      <p:sp>
        <p:nvSpPr>
          <p:cNvPr id="3" name="Subtitle 2"/>
          <p:cNvSpPr>
            <a:spLocks noGrp="1"/>
          </p:cNvSpPr>
          <p:nvPr>
            <p:ph type="subTitle" idx="1"/>
          </p:nvPr>
        </p:nvSpPr>
        <p:spPr>
          <a:xfrm>
            <a:off x="0" y="1276979"/>
            <a:ext cx="5498367" cy="4436076"/>
          </a:xfrm>
        </p:spPr>
        <p:txBody>
          <a:bodyPr>
            <a:noAutofit/>
          </a:bodyPr>
          <a:lstStyle/>
          <a:p>
            <a:r>
              <a:rPr lang="en-GB" sz="3200" dirty="0" smtClean="0"/>
              <a:t>Year 3C</a:t>
            </a:r>
          </a:p>
          <a:p>
            <a:pPr algn="l"/>
            <a:r>
              <a:rPr lang="en-GB" sz="3200" dirty="0" smtClean="0"/>
              <a:t>Miss Camilleri     Miss Fay</a:t>
            </a:r>
          </a:p>
        </p:txBody>
      </p:sp>
      <p:sp>
        <p:nvSpPr>
          <p:cNvPr id="5" name="Subtitle 2"/>
          <p:cNvSpPr txBox="1">
            <a:spLocks/>
          </p:cNvSpPr>
          <p:nvPr/>
        </p:nvSpPr>
        <p:spPr>
          <a:xfrm>
            <a:off x="6859347" y="1919730"/>
            <a:ext cx="4940171" cy="1011360"/>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dirty="0" smtClean="0"/>
              <a:t>Year 3D </a:t>
            </a:r>
          </a:p>
          <a:p>
            <a:pPr algn="l"/>
            <a:r>
              <a:rPr lang="en-GB" sz="3200" dirty="0" smtClean="0"/>
              <a:t> </a:t>
            </a:r>
          </a:p>
          <a:p>
            <a:pPr algn="l"/>
            <a:r>
              <a:rPr lang="en-GB" sz="3200" dirty="0" smtClean="0"/>
              <a:t>        Miss Daly    Miss </a:t>
            </a:r>
            <a:r>
              <a:rPr lang="en-GB" sz="3200" dirty="0" err="1" smtClean="0"/>
              <a:t>Janiak</a:t>
            </a:r>
            <a:endParaRPr lang="en-GB" sz="3200" dirty="0" smtClean="0"/>
          </a:p>
        </p:txBody>
      </p:sp>
      <p:pic>
        <p:nvPicPr>
          <p:cNvPr id="11" name="Picture 10"/>
          <p:cNvPicPr>
            <a:picLocks noChangeAspect="1"/>
          </p:cNvPicPr>
          <p:nvPr/>
        </p:nvPicPr>
        <p:blipFill>
          <a:blip r:embed="rId3"/>
          <a:stretch>
            <a:fillRect/>
          </a:stretch>
        </p:blipFill>
        <p:spPr>
          <a:xfrm>
            <a:off x="10111978" y="4585507"/>
            <a:ext cx="1599380" cy="2035574"/>
          </a:xfrm>
          <a:prstGeom prst="rect">
            <a:avLst/>
          </a:prstGeom>
        </p:spPr>
      </p:pic>
      <p:pic>
        <p:nvPicPr>
          <p:cNvPr id="12" name="Picture 11"/>
          <p:cNvPicPr>
            <a:picLocks noChangeAspect="1"/>
          </p:cNvPicPr>
          <p:nvPr/>
        </p:nvPicPr>
        <p:blipFill>
          <a:blip r:embed="rId4"/>
          <a:stretch>
            <a:fillRect/>
          </a:stretch>
        </p:blipFill>
        <p:spPr>
          <a:xfrm>
            <a:off x="283172" y="2447822"/>
            <a:ext cx="1623751" cy="20636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9183" y="2577969"/>
            <a:ext cx="1672046" cy="209005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4707" y="4767943"/>
            <a:ext cx="1672046" cy="209005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597" y="4767943"/>
            <a:ext cx="1672046" cy="2090057"/>
          </a:xfrm>
          <a:prstGeom prst="rect">
            <a:avLst/>
          </a:prstGeom>
        </p:spPr>
      </p:pic>
      <p:sp>
        <p:nvSpPr>
          <p:cNvPr id="14" name="TextBox 13"/>
          <p:cNvSpPr txBox="1"/>
          <p:nvPr/>
        </p:nvSpPr>
        <p:spPr>
          <a:xfrm>
            <a:off x="5498367" y="3566851"/>
            <a:ext cx="1862666" cy="923330"/>
          </a:xfrm>
          <a:prstGeom prst="rect">
            <a:avLst/>
          </a:prstGeom>
          <a:noFill/>
        </p:spPr>
        <p:txBody>
          <a:bodyPr wrap="square" rtlCol="0">
            <a:spAutoFit/>
          </a:bodyPr>
          <a:lstStyle/>
          <a:p>
            <a:r>
              <a:rPr lang="en-GB" dirty="0" smtClean="0"/>
              <a:t>Mr </a:t>
            </a:r>
            <a:r>
              <a:rPr lang="en-GB" dirty="0" err="1" smtClean="0"/>
              <a:t>Stenton</a:t>
            </a:r>
            <a:r>
              <a:rPr lang="en-GB" dirty="0" smtClean="0"/>
              <a:t> </a:t>
            </a:r>
          </a:p>
          <a:p>
            <a:r>
              <a:rPr lang="en-GB" dirty="0" smtClean="0"/>
              <a:t>Miss </a:t>
            </a:r>
            <a:r>
              <a:rPr lang="en-GB" dirty="0" err="1" smtClean="0"/>
              <a:t>Lanagahan</a:t>
            </a:r>
            <a:r>
              <a:rPr lang="en-GB" dirty="0" smtClean="0"/>
              <a:t> </a:t>
            </a:r>
          </a:p>
          <a:p>
            <a:r>
              <a:rPr lang="en-GB" dirty="0" smtClean="0"/>
              <a:t>Miss Harrison </a:t>
            </a:r>
            <a:endParaRPr lang="en-GB" dirty="0"/>
          </a:p>
        </p:txBody>
      </p:sp>
      <p:pic>
        <p:nvPicPr>
          <p:cNvPr id="13" name="Picture 2" descr="Image p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8502" y="4511506"/>
            <a:ext cx="1524572" cy="203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04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TIMETABLE</a:t>
            </a:r>
            <a:endParaRPr lang="en-GB" dirty="0"/>
          </a:p>
        </p:txBody>
      </p:sp>
      <p:sp>
        <p:nvSpPr>
          <p:cNvPr id="4" name="Subtitle 2"/>
          <p:cNvSpPr>
            <a:spLocks noGrp="1"/>
          </p:cNvSpPr>
          <p:nvPr>
            <p:ph type="subTitle" idx="1"/>
          </p:nvPr>
        </p:nvSpPr>
        <p:spPr>
          <a:xfrm>
            <a:off x="114301" y="6062643"/>
            <a:ext cx="11834682" cy="426679"/>
          </a:xfrm>
        </p:spPr>
        <p:txBody>
          <a:bodyPr>
            <a:noAutofit/>
          </a:bodyPr>
          <a:lstStyle/>
          <a:p>
            <a:pPr algn="l"/>
            <a:r>
              <a:rPr lang="en-GB" sz="2400" dirty="0" smtClean="0"/>
              <a:t>When your child’s class is swimming (Friday morning), the timetable will be adjusted to accommodate their lessons. </a:t>
            </a:r>
          </a:p>
        </p:txBody>
      </p:sp>
      <p:pic>
        <p:nvPicPr>
          <p:cNvPr id="5" name="Picture 4"/>
          <p:cNvPicPr>
            <a:picLocks noChangeAspect="1"/>
          </p:cNvPicPr>
          <p:nvPr/>
        </p:nvPicPr>
        <p:blipFill>
          <a:blip r:embed="rId3"/>
          <a:stretch>
            <a:fillRect/>
          </a:stretch>
        </p:blipFill>
        <p:spPr>
          <a:xfrm>
            <a:off x="1302707" y="1550149"/>
            <a:ext cx="9336196" cy="3848960"/>
          </a:xfrm>
          <a:prstGeom prst="rect">
            <a:avLst/>
          </a:prstGeom>
        </p:spPr>
      </p:pic>
    </p:spTree>
    <p:extLst>
      <p:ext uri="{BB962C8B-B14F-4D97-AF65-F5344CB8AC3E}">
        <p14:creationId xmlns:p14="http://schemas.microsoft.com/office/powerpoint/2010/main" val="2859053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SWIMMING</a:t>
            </a:r>
            <a:endParaRPr lang="en-GB" dirty="0"/>
          </a:p>
        </p:txBody>
      </p:sp>
      <p:sp>
        <p:nvSpPr>
          <p:cNvPr id="3" name="Subtitle 2"/>
          <p:cNvSpPr>
            <a:spLocks noGrp="1"/>
          </p:cNvSpPr>
          <p:nvPr>
            <p:ph type="subTitle" idx="1"/>
          </p:nvPr>
        </p:nvSpPr>
        <p:spPr>
          <a:xfrm>
            <a:off x="157547" y="1540561"/>
            <a:ext cx="7724390" cy="4971449"/>
          </a:xfrm>
        </p:spPr>
        <p:txBody>
          <a:bodyPr>
            <a:noAutofit/>
          </a:bodyPr>
          <a:lstStyle/>
          <a:p>
            <a:r>
              <a:rPr lang="en-GB" sz="2800" dirty="0" smtClean="0"/>
              <a:t>Swimming takes place on </a:t>
            </a:r>
            <a:r>
              <a:rPr lang="en-GB" sz="2800" b="1" dirty="0" smtClean="0"/>
              <a:t>Fridays</a:t>
            </a:r>
            <a:r>
              <a:rPr lang="en-GB" sz="2800" dirty="0" smtClean="0"/>
              <a:t>. </a:t>
            </a:r>
          </a:p>
          <a:p>
            <a:r>
              <a:rPr lang="en-GB" sz="2800" dirty="0" smtClean="0"/>
              <a:t>3D – September until February half term</a:t>
            </a:r>
          </a:p>
          <a:p>
            <a:r>
              <a:rPr lang="en-GB" sz="2800" dirty="0" smtClean="0"/>
              <a:t>3C – after the February half term until the end of the school year</a:t>
            </a:r>
            <a:endParaRPr lang="en-GB" sz="2800" dirty="0"/>
          </a:p>
          <a:p>
            <a:endParaRPr lang="en-GB" sz="3200" dirty="0" smtClean="0"/>
          </a:p>
          <a:p>
            <a:r>
              <a:rPr lang="en-GB" sz="2800" dirty="0"/>
              <a:t>Full swimming kit is required. This consists of swimming cap, swimming trunks or shorts (not too long below the knee) or a swimming costume</a:t>
            </a:r>
            <a:r>
              <a:rPr lang="en-GB" sz="2800" dirty="0" smtClean="0"/>
              <a:t>.</a:t>
            </a:r>
            <a:r>
              <a:rPr lang="en-GB" sz="2800" dirty="0"/>
              <a:t> Bikinis must not be </a:t>
            </a:r>
            <a:r>
              <a:rPr lang="en-GB" sz="2800" dirty="0" smtClean="0"/>
              <a:t>worn. Earrings </a:t>
            </a:r>
            <a:r>
              <a:rPr lang="en-GB" sz="2800" dirty="0"/>
              <a:t>and jewellery must not be worn on these days. Towels are needed in their swimming bags.</a:t>
            </a:r>
          </a:p>
        </p:txBody>
      </p:sp>
      <p:pic>
        <p:nvPicPr>
          <p:cNvPr id="5" name="Picture 4"/>
          <p:cNvPicPr>
            <a:picLocks noChangeAspect="1"/>
          </p:cNvPicPr>
          <p:nvPr/>
        </p:nvPicPr>
        <p:blipFill>
          <a:blip r:embed="rId3"/>
          <a:stretch>
            <a:fillRect/>
          </a:stretch>
        </p:blipFill>
        <p:spPr>
          <a:xfrm>
            <a:off x="10001250" y="3163072"/>
            <a:ext cx="1162050" cy="951728"/>
          </a:xfrm>
          <a:prstGeom prst="rect">
            <a:avLst/>
          </a:prstGeom>
        </p:spPr>
      </p:pic>
      <p:pic>
        <p:nvPicPr>
          <p:cNvPr id="6" name="Picture 5"/>
          <p:cNvPicPr>
            <a:picLocks noChangeAspect="1"/>
          </p:cNvPicPr>
          <p:nvPr/>
        </p:nvPicPr>
        <p:blipFill>
          <a:blip r:embed="rId4"/>
          <a:stretch>
            <a:fillRect/>
          </a:stretch>
        </p:blipFill>
        <p:spPr>
          <a:xfrm>
            <a:off x="10220325" y="1571625"/>
            <a:ext cx="1476375" cy="1304925"/>
          </a:xfrm>
          <a:prstGeom prst="rect">
            <a:avLst/>
          </a:prstGeom>
        </p:spPr>
      </p:pic>
      <p:pic>
        <p:nvPicPr>
          <p:cNvPr id="7" name="Picture 6"/>
          <p:cNvPicPr>
            <a:picLocks noChangeAspect="1"/>
          </p:cNvPicPr>
          <p:nvPr/>
        </p:nvPicPr>
        <p:blipFill>
          <a:blip r:embed="rId5"/>
          <a:stretch>
            <a:fillRect/>
          </a:stretch>
        </p:blipFill>
        <p:spPr>
          <a:xfrm>
            <a:off x="7881937" y="2124075"/>
            <a:ext cx="1400175" cy="1504950"/>
          </a:xfrm>
          <a:prstGeom prst="rect">
            <a:avLst/>
          </a:prstGeom>
        </p:spPr>
      </p:pic>
      <p:pic>
        <p:nvPicPr>
          <p:cNvPr id="8" name="Picture 7"/>
          <p:cNvPicPr>
            <a:picLocks noChangeAspect="1"/>
          </p:cNvPicPr>
          <p:nvPr/>
        </p:nvPicPr>
        <p:blipFill>
          <a:blip r:embed="rId6"/>
          <a:stretch>
            <a:fillRect/>
          </a:stretch>
        </p:blipFill>
        <p:spPr>
          <a:xfrm>
            <a:off x="7881937" y="4233862"/>
            <a:ext cx="1066800" cy="1676400"/>
          </a:xfrm>
          <a:prstGeom prst="rect">
            <a:avLst/>
          </a:prstGeom>
        </p:spPr>
      </p:pic>
      <p:pic>
        <p:nvPicPr>
          <p:cNvPr id="9" name="Picture 8"/>
          <p:cNvPicPr>
            <a:picLocks noChangeAspect="1"/>
          </p:cNvPicPr>
          <p:nvPr/>
        </p:nvPicPr>
        <p:blipFill>
          <a:blip r:embed="rId7"/>
          <a:stretch>
            <a:fillRect/>
          </a:stretch>
        </p:blipFill>
        <p:spPr>
          <a:xfrm>
            <a:off x="10220325" y="4930860"/>
            <a:ext cx="1123950" cy="1581150"/>
          </a:xfrm>
          <a:prstGeom prst="rect">
            <a:avLst/>
          </a:prstGeom>
        </p:spPr>
      </p:pic>
    </p:spTree>
    <p:extLst>
      <p:ext uri="{BB962C8B-B14F-4D97-AF65-F5344CB8AC3E}">
        <p14:creationId xmlns:p14="http://schemas.microsoft.com/office/powerpoint/2010/main" val="4129822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PE</a:t>
            </a:r>
            <a:endParaRPr lang="en-GB" dirty="0"/>
          </a:p>
        </p:txBody>
      </p:sp>
      <p:sp>
        <p:nvSpPr>
          <p:cNvPr id="3" name="Subtitle 2"/>
          <p:cNvSpPr>
            <a:spLocks noGrp="1"/>
          </p:cNvSpPr>
          <p:nvPr>
            <p:ph type="subTitle" idx="1"/>
          </p:nvPr>
        </p:nvSpPr>
        <p:spPr>
          <a:xfrm>
            <a:off x="157547" y="1540561"/>
            <a:ext cx="6008475" cy="4971449"/>
          </a:xfrm>
        </p:spPr>
        <p:txBody>
          <a:bodyPr>
            <a:noAutofit/>
          </a:bodyPr>
          <a:lstStyle/>
          <a:p>
            <a:r>
              <a:rPr lang="en-GB" sz="2800" dirty="0" smtClean="0"/>
              <a:t>PE </a:t>
            </a:r>
            <a:r>
              <a:rPr lang="en-GB" sz="2800" dirty="0"/>
              <a:t>is taught on </a:t>
            </a:r>
            <a:r>
              <a:rPr lang="en-GB" sz="2800" b="1" dirty="0" smtClean="0"/>
              <a:t>Mondays</a:t>
            </a:r>
            <a:r>
              <a:rPr lang="en-GB" sz="2800" dirty="0" smtClean="0"/>
              <a:t>. </a:t>
            </a:r>
            <a:r>
              <a:rPr lang="en-GB" sz="2800" dirty="0"/>
              <a:t>We </a:t>
            </a:r>
            <a:r>
              <a:rPr lang="en-GB" sz="2800" dirty="0" smtClean="0"/>
              <a:t>ask that </a:t>
            </a:r>
            <a:r>
              <a:rPr lang="en-GB" sz="2800" dirty="0"/>
              <a:t>the children wear their PE kits for school. This is a plain white T-shirt, black shorts or leggings and pumps or trainers. </a:t>
            </a:r>
            <a:r>
              <a:rPr lang="en-GB" sz="2800" dirty="0" smtClean="0"/>
              <a:t>If it </a:t>
            </a:r>
            <a:r>
              <a:rPr lang="en-GB" sz="2800" dirty="0"/>
              <a:t>is </a:t>
            </a:r>
            <a:r>
              <a:rPr lang="en-GB" sz="2800" dirty="0" smtClean="0"/>
              <a:t>cold, </a:t>
            </a:r>
            <a:r>
              <a:rPr lang="en-GB" sz="2800" dirty="0"/>
              <a:t>the children can </a:t>
            </a:r>
            <a:r>
              <a:rPr lang="en-GB" sz="2800" dirty="0" smtClean="0"/>
              <a:t>wear black tracksuit </a:t>
            </a:r>
            <a:r>
              <a:rPr lang="en-GB" sz="2800" dirty="0"/>
              <a:t>trousers and a </a:t>
            </a:r>
            <a:r>
              <a:rPr lang="en-GB" sz="2800" dirty="0" smtClean="0"/>
              <a:t>school jumper over </a:t>
            </a:r>
            <a:r>
              <a:rPr lang="en-GB" sz="2800" dirty="0"/>
              <a:t>this kit. </a:t>
            </a:r>
            <a:endParaRPr lang="en-GB" sz="2800" dirty="0" smtClean="0"/>
          </a:p>
        </p:txBody>
      </p:sp>
      <p:pic>
        <p:nvPicPr>
          <p:cNvPr id="4" name="Picture 3" descr="PE-K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7189" y="1911265"/>
            <a:ext cx="5735361" cy="423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087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HOMEWORK</a:t>
            </a:r>
            <a:endParaRPr lang="en-GB" dirty="0"/>
          </a:p>
        </p:txBody>
      </p:sp>
      <p:sp>
        <p:nvSpPr>
          <p:cNvPr id="3" name="Subtitle 2"/>
          <p:cNvSpPr>
            <a:spLocks noGrp="1"/>
          </p:cNvSpPr>
          <p:nvPr>
            <p:ph type="subTitle" idx="1"/>
          </p:nvPr>
        </p:nvSpPr>
        <p:spPr>
          <a:xfrm>
            <a:off x="302740" y="1742301"/>
            <a:ext cx="8804190" cy="4287795"/>
          </a:xfrm>
        </p:spPr>
        <p:txBody>
          <a:bodyPr>
            <a:noAutofit/>
          </a:bodyPr>
          <a:lstStyle/>
          <a:p>
            <a:r>
              <a:rPr lang="en-GB" sz="3200" dirty="0" smtClean="0"/>
              <a:t>Homework will be uploaded to Google Classroom every Friday. </a:t>
            </a:r>
            <a:endParaRPr lang="en-GB" sz="3200" dirty="0" smtClean="0"/>
          </a:p>
          <a:p>
            <a:r>
              <a:rPr lang="en-GB" sz="3200" dirty="0" smtClean="0"/>
              <a:t>This </a:t>
            </a:r>
            <a:r>
              <a:rPr lang="en-GB" sz="3200" dirty="0" smtClean="0"/>
              <a:t>must be completed by the following Thursday, giving children the weekend and the following week to complete the work. </a:t>
            </a:r>
          </a:p>
          <a:p>
            <a:endParaRPr lang="en-GB" sz="3200" dirty="0"/>
          </a:p>
        </p:txBody>
      </p:sp>
      <p:pic>
        <p:nvPicPr>
          <p:cNvPr id="2050" name="Picture 2" descr="huiswerk Illustration - Twinkl"/>
          <p:cNvPicPr>
            <a:picLocks noChangeAspect="1" noChangeArrowheads="1"/>
          </p:cNvPicPr>
          <p:nvPr/>
        </p:nvPicPr>
        <p:blipFill rotWithShape="1">
          <a:blip r:embed="rId3">
            <a:extLst>
              <a:ext uri="{28A0092B-C50C-407E-A947-70E740481C1C}">
                <a14:useLocalDpi xmlns:a14="http://schemas.microsoft.com/office/drawing/2010/main" val="0"/>
              </a:ext>
            </a:extLst>
          </a:blip>
          <a:srcRect l="15735" r="23725"/>
          <a:stretch/>
        </p:blipFill>
        <p:spPr bwMode="auto">
          <a:xfrm>
            <a:off x="8559113" y="3857624"/>
            <a:ext cx="3632887"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6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Spellings</a:t>
            </a:r>
            <a:endParaRPr lang="en-GB" dirty="0"/>
          </a:p>
        </p:txBody>
      </p:sp>
      <p:sp>
        <p:nvSpPr>
          <p:cNvPr id="3" name="Subtitle 2"/>
          <p:cNvSpPr>
            <a:spLocks noGrp="1"/>
          </p:cNvSpPr>
          <p:nvPr>
            <p:ph type="subTitle" idx="1"/>
          </p:nvPr>
        </p:nvSpPr>
        <p:spPr>
          <a:xfrm>
            <a:off x="302740" y="1878227"/>
            <a:ext cx="11646243" cy="3657600"/>
          </a:xfrm>
        </p:spPr>
        <p:txBody>
          <a:bodyPr>
            <a:noAutofit/>
          </a:bodyPr>
          <a:lstStyle/>
          <a:p>
            <a:r>
              <a:rPr lang="en-GB" sz="3200" dirty="0" smtClean="0"/>
              <a:t>Spellings will be uploaded to Google Classroom each week, based on what children have been learning in their spelling lessons.</a:t>
            </a:r>
          </a:p>
          <a:p>
            <a:endParaRPr lang="en-GB" sz="3200" dirty="0" smtClean="0"/>
          </a:p>
          <a:p>
            <a:r>
              <a:rPr lang="en-GB" sz="3200" dirty="0" smtClean="0"/>
              <a:t>The spelling tests will take place on a Friday and the new test will be uploaded with the homework on Friday so the children have one week to practise. </a:t>
            </a:r>
          </a:p>
          <a:p>
            <a:endParaRPr lang="en-GB" sz="3200" dirty="0"/>
          </a:p>
          <a:p>
            <a:r>
              <a:rPr lang="en-GB" sz="3200" dirty="0" smtClean="0"/>
              <a:t>Please support your children to learn these at home.</a:t>
            </a:r>
          </a:p>
        </p:txBody>
      </p:sp>
    </p:spTree>
    <p:extLst>
      <p:ext uri="{BB962C8B-B14F-4D97-AF65-F5344CB8AC3E}">
        <p14:creationId xmlns:p14="http://schemas.microsoft.com/office/powerpoint/2010/main" val="3487136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TTRS</a:t>
            </a:r>
            <a:endParaRPr lang="en-GB" dirty="0"/>
          </a:p>
        </p:txBody>
      </p:sp>
      <p:sp>
        <p:nvSpPr>
          <p:cNvPr id="3" name="Subtitle 2"/>
          <p:cNvSpPr>
            <a:spLocks noGrp="1"/>
          </p:cNvSpPr>
          <p:nvPr>
            <p:ph type="subTitle" idx="1"/>
          </p:nvPr>
        </p:nvSpPr>
        <p:spPr>
          <a:xfrm>
            <a:off x="2193323" y="1285103"/>
            <a:ext cx="9669163" cy="4734844"/>
          </a:xfrm>
        </p:spPr>
        <p:txBody>
          <a:bodyPr>
            <a:noAutofit/>
          </a:bodyPr>
          <a:lstStyle/>
          <a:p>
            <a:endParaRPr lang="en-GB" sz="3200" dirty="0" smtClean="0"/>
          </a:p>
        </p:txBody>
      </p:sp>
      <p:pic>
        <p:nvPicPr>
          <p:cNvPr id="4" name="Picture 3"/>
          <p:cNvPicPr>
            <a:picLocks noChangeAspect="1"/>
          </p:cNvPicPr>
          <p:nvPr/>
        </p:nvPicPr>
        <p:blipFill>
          <a:blip r:embed="rId3"/>
          <a:stretch>
            <a:fillRect/>
          </a:stretch>
        </p:blipFill>
        <p:spPr>
          <a:xfrm>
            <a:off x="302740" y="1386398"/>
            <a:ext cx="7457012" cy="5271577"/>
          </a:xfrm>
          <a:prstGeom prst="rect">
            <a:avLst/>
          </a:prstGeom>
        </p:spPr>
      </p:pic>
      <p:sp>
        <p:nvSpPr>
          <p:cNvPr id="6" name="Subtitle 2"/>
          <p:cNvSpPr txBox="1">
            <a:spLocks/>
          </p:cNvSpPr>
          <p:nvPr/>
        </p:nvSpPr>
        <p:spPr>
          <a:xfrm>
            <a:off x="7658100" y="1386398"/>
            <a:ext cx="4533900" cy="4464588"/>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200" dirty="0" smtClean="0"/>
              <a:t>TTRS practice should be daily to prepare the children to sit their multiplication check in Year 4.</a:t>
            </a:r>
          </a:p>
          <a:p>
            <a:endParaRPr lang="en-GB" sz="3200" dirty="0"/>
          </a:p>
          <a:p>
            <a:r>
              <a:rPr lang="en-GB" sz="3200" dirty="0" smtClean="0"/>
              <a:t>There will be a weekly competition between both classes, with a termly prize of extra playtime. </a:t>
            </a:r>
          </a:p>
          <a:p>
            <a:endParaRPr lang="en-GB" sz="3200" dirty="0"/>
          </a:p>
          <a:p>
            <a:endParaRPr lang="en-GB" sz="3200" dirty="0" smtClean="0"/>
          </a:p>
        </p:txBody>
      </p:sp>
    </p:spTree>
    <p:extLst>
      <p:ext uri="{BB962C8B-B14F-4D97-AF65-F5344CB8AC3E}">
        <p14:creationId xmlns:p14="http://schemas.microsoft.com/office/powerpoint/2010/main" val="2765555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740" y="236668"/>
            <a:ext cx="11646243" cy="1048435"/>
          </a:xfrm>
        </p:spPr>
        <p:txBody>
          <a:bodyPr/>
          <a:lstStyle/>
          <a:p>
            <a:r>
              <a:rPr lang="en-GB" dirty="0" smtClean="0"/>
              <a:t>READING</a:t>
            </a:r>
            <a:endParaRPr lang="en-GB" dirty="0"/>
          </a:p>
        </p:txBody>
      </p:sp>
      <p:sp>
        <p:nvSpPr>
          <p:cNvPr id="3" name="Subtitle 2"/>
          <p:cNvSpPr>
            <a:spLocks noGrp="1"/>
          </p:cNvSpPr>
          <p:nvPr>
            <p:ph type="subTitle" idx="1"/>
          </p:nvPr>
        </p:nvSpPr>
        <p:spPr>
          <a:xfrm>
            <a:off x="4272049" y="1285103"/>
            <a:ext cx="7339916" cy="4734844"/>
          </a:xfrm>
        </p:spPr>
        <p:txBody>
          <a:bodyPr>
            <a:noAutofit/>
          </a:bodyPr>
          <a:lstStyle/>
          <a:p>
            <a:r>
              <a:rPr lang="en-GB" sz="3200" dirty="0" smtClean="0"/>
              <a:t>Children will be expected to read every day an adult at home will sign their reading diaries 7 days a week.  </a:t>
            </a:r>
            <a:endParaRPr lang="en-GB" sz="3200" dirty="0"/>
          </a:p>
          <a:p>
            <a:r>
              <a:rPr lang="en-GB" sz="3200" dirty="0" smtClean="0"/>
              <a:t>The books will be checked by the adults in school daily.  </a:t>
            </a:r>
          </a:p>
          <a:p>
            <a:endParaRPr lang="en-GB" sz="3200" dirty="0"/>
          </a:p>
          <a:p>
            <a:r>
              <a:rPr lang="en-GB" sz="3200" dirty="0" smtClean="0"/>
              <a:t>Your child’s book will be changed every Monday </a:t>
            </a:r>
            <a:r>
              <a:rPr lang="en-GB" sz="3200" dirty="0" smtClean="0"/>
              <a:t>and </a:t>
            </a:r>
            <a:r>
              <a:rPr lang="en-GB" sz="3200" dirty="0" smtClean="0"/>
              <a:t>T</a:t>
            </a:r>
            <a:r>
              <a:rPr lang="en-GB" sz="3200" dirty="0" smtClean="0"/>
              <a:t>hursday.</a:t>
            </a:r>
            <a:endParaRPr lang="en-GB" sz="3200" dirty="0" smtClean="0"/>
          </a:p>
        </p:txBody>
      </p:sp>
      <p:pic>
        <p:nvPicPr>
          <p:cNvPr id="1026" name="Picture 2" descr="What are Reading Levels and Book Bands - Twinkl"/>
          <p:cNvPicPr>
            <a:picLocks noChangeAspect="1" noChangeArrowheads="1"/>
          </p:cNvPicPr>
          <p:nvPr/>
        </p:nvPicPr>
        <p:blipFill rotWithShape="1">
          <a:blip r:embed="rId3">
            <a:extLst>
              <a:ext uri="{28A0092B-C50C-407E-A947-70E740481C1C}">
                <a14:useLocalDpi xmlns:a14="http://schemas.microsoft.com/office/drawing/2010/main" val="0"/>
              </a:ext>
            </a:extLst>
          </a:blip>
          <a:srcRect l="26442" r="24343"/>
          <a:stretch/>
        </p:blipFill>
        <p:spPr bwMode="auto">
          <a:xfrm>
            <a:off x="-987694" y="4164010"/>
            <a:ext cx="295326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261559" y="1438491"/>
            <a:ext cx="2821926" cy="4298449"/>
          </a:xfrm>
          <a:prstGeom prst="rect">
            <a:avLst/>
          </a:prstGeom>
        </p:spPr>
      </p:pic>
    </p:spTree>
    <p:extLst>
      <p:ext uri="{BB962C8B-B14F-4D97-AF65-F5344CB8AC3E}">
        <p14:creationId xmlns:p14="http://schemas.microsoft.com/office/powerpoint/2010/main" val="2807378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702</TotalTime>
  <Words>509</Words>
  <Application>Microsoft Office PowerPoint</Application>
  <PresentationFormat>Widescreen</PresentationFormat>
  <Paragraphs>62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MT</vt:lpstr>
      <vt:lpstr>Times New Roman</vt:lpstr>
      <vt:lpstr>Parcel</vt:lpstr>
      <vt:lpstr>WELCOME TO YEAR 3</vt:lpstr>
      <vt:lpstr>Year 3 team</vt:lpstr>
      <vt:lpstr>TIMETABLE</vt:lpstr>
      <vt:lpstr>SWIMMING</vt:lpstr>
      <vt:lpstr>PE</vt:lpstr>
      <vt:lpstr>HOMEWORK</vt:lpstr>
      <vt:lpstr>Spellings</vt:lpstr>
      <vt:lpstr>TTRS</vt:lpstr>
      <vt:lpstr>READING</vt:lpstr>
      <vt:lpstr>FINAL REMARKS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Miss R. Sale</dc:creator>
  <cp:lastModifiedBy>Mrs J Camilleri</cp:lastModifiedBy>
  <cp:revision>67</cp:revision>
  <cp:lastPrinted>2023-09-14T11:28:59Z</cp:lastPrinted>
  <dcterms:created xsi:type="dcterms:W3CDTF">2022-09-07T06:06:30Z</dcterms:created>
  <dcterms:modified xsi:type="dcterms:W3CDTF">2023-09-14T11:29:21Z</dcterms:modified>
</cp:coreProperties>
</file>