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96" r:id="rId2"/>
    <p:sldId id="297" r:id="rId3"/>
    <p:sldId id="300" r:id="rId4"/>
    <p:sldId id="301" r:id="rId5"/>
    <p:sldId id="272" r:id="rId6"/>
    <p:sldId id="293" r:id="rId7"/>
    <p:sldId id="306" r:id="rId8"/>
    <p:sldId id="298" r:id="rId9"/>
    <p:sldId id="305" r:id="rId10"/>
    <p:sldId id="295" r:id="rId11"/>
    <p:sldId id="304" r:id="rId12"/>
    <p:sldId id="30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8F115CE-117E-4727-94E5-E475400A729A}">
          <p14:sldIdLst>
            <p14:sldId id="296"/>
          </p14:sldIdLst>
        </p14:section>
        <p14:section name="Untitled Section" id="{B7229D04-D6AC-46C3-8B6B-69CDE95E2161}">
          <p14:sldIdLst>
            <p14:sldId id="297"/>
            <p14:sldId id="300"/>
            <p14:sldId id="301"/>
            <p14:sldId id="272"/>
            <p14:sldId id="293"/>
            <p14:sldId id="306"/>
            <p14:sldId id="298"/>
            <p14:sldId id="305"/>
            <p14:sldId id="295"/>
            <p14:sldId id="304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559" autoAdjust="0"/>
  </p:normalViewPr>
  <p:slideViewPr>
    <p:cSldViewPr>
      <p:cViewPr varScale="1">
        <p:scale>
          <a:sx n="109" d="100"/>
          <a:sy n="109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C91DA2F7-DE84-412A-B1CF-B52F05995BD9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25150A80-A7B8-4F91-BF28-3764F60E38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724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DFBA8E93-1AAD-4009-BAD4-E9028268107C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63" tIns="47781" rIns="95563" bIns="477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CDB64FF7-B809-48AD-827F-03C7348899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0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94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55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594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72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388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81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36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80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38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300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40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64FF7-B809-48AD-827F-03C73488995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5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22B4CF-07B9-49FD-976C-9746579FBA37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B2C3B-9D9B-4F50-A458-41111240A5F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thenational.academy/" TargetMode="External"/><Relationship Id="rId5" Type="http://schemas.openxmlformats.org/officeDocument/2006/relationships/hyperlink" Target="https://ttrockstars.com/" TargetMode="External"/><Relationship Id="rId4" Type="http://schemas.openxmlformats.org/officeDocument/2006/relationships/hyperlink" Target="https://www.bbc.co.uk/bitesize/subjects/zqpqfd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556793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0" i="0" dirty="0" smtClean="0">
              <a:solidFill>
                <a:srgbClr val="0B0C0C"/>
              </a:solidFill>
              <a:effectLst/>
              <a:latin typeface="SassoonPrimaryInfant" pitchFamily="2" charset="0"/>
            </a:endParaRPr>
          </a:p>
          <a:p>
            <a:r>
              <a:rPr lang="en-GB" sz="2400" dirty="0" smtClean="0">
                <a:solidFill>
                  <a:srgbClr val="0B0C0C"/>
                </a:solidFill>
                <a:latin typeface="SassoonPrimaryInfant" pitchFamily="2" charset="0"/>
              </a:rPr>
              <a:t>Aims of the session:</a:t>
            </a:r>
          </a:p>
          <a:p>
            <a:endParaRPr lang="en-GB" sz="2400" dirty="0" smtClean="0">
              <a:solidFill>
                <a:srgbClr val="0B0C0C"/>
              </a:solidFill>
              <a:latin typeface="SassoonPrimaryInfan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B0C0C"/>
                </a:solidFill>
                <a:latin typeface="SassoonPrimaryInfant" pitchFamily="2" charset="0"/>
              </a:rPr>
              <a:t>To explain the key aims of the maths curriculum in KS1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B0C0C"/>
                </a:solidFill>
                <a:latin typeface="SassoonPrimaryInfant" pitchFamily="2" charset="0"/>
              </a:rPr>
              <a:t>To outline the way we teach maths at STOC. </a:t>
            </a:r>
            <a:endParaRPr lang="en-GB" sz="2400" dirty="0">
              <a:solidFill>
                <a:srgbClr val="0B0C0C"/>
              </a:solidFill>
              <a:latin typeface="SassoonPrimaryInfant" pitchFamily="2" charset="0"/>
            </a:endParaRPr>
          </a:p>
          <a:p>
            <a:endParaRPr lang="en-GB" sz="2400" dirty="0" smtClean="0">
              <a:solidFill>
                <a:srgbClr val="0B0C0C"/>
              </a:solidFill>
              <a:latin typeface="SassoonPrimaryInfant" pitchFamily="2" charset="0"/>
            </a:endParaRPr>
          </a:p>
          <a:p>
            <a:endParaRPr lang="en-GB" sz="2400" dirty="0">
              <a:solidFill>
                <a:srgbClr val="0B0C0C"/>
              </a:solidFill>
              <a:latin typeface="SassoonPrimaryInfant" pitchFamily="2" charset="0"/>
            </a:endParaRPr>
          </a:p>
          <a:p>
            <a:endParaRPr lang="en-GB" sz="2400" b="0" i="0" dirty="0" smtClean="0">
              <a:solidFill>
                <a:srgbClr val="0B0C0C"/>
              </a:solidFill>
              <a:effectLst/>
              <a:latin typeface="SassoonPrimaryInfant" pitchFamily="2" charset="0"/>
            </a:endParaRPr>
          </a:p>
          <a:p>
            <a:endParaRPr lang="en-GB" sz="2400" b="0" i="0" dirty="0">
              <a:solidFill>
                <a:srgbClr val="0B0C0C"/>
              </a:solidFill>
              <a:effectLst/>
              <a:latin typeface="SassoonPrimaryInfant" pitchFamily="2" charset="0"/>
            </a:endParaRPr>
          </a:p>
          <a:p>
            <a:r>
              <a:rPr lang="en-GB" sz="2400" dirty="0" smtClean="0">
                <a:solidFill>
                  <a:srgbClr val="0B0C0C"/>
                </a:solidFill>
                <a:latin typeface="SassoonPrimaryInfant" pitchFamily="2" charset="0"/>
              </a:rPr>
              <a:t>The 3 main aims of the maths curriculum are </a:t>
            </a:r>
            <a:r>
              <a:rPr lang="en-GB" sz="2400" b="1" u="sng" dirty="0" smtClean="0">
                <a:solidFill>
                  <a:srgbClr val="0B0C0C"/>
                </a:solidFill>
                <a:latin typeface="SassoonPrimaryInfant" pitchFamily="2" charset="0"/>
              </a:rPr>
              <a:t>fluency, reasoning and problem solving. </a:t>
            </a:r>
            <a:endParaRPr lang="en-GB" sz="2400" b="1" i="0" u="sng" dirty="0">
              <a:solidFill>
                <a:srgbClr val="0B0C0C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Welcome to the Year 2 Maths workshop</a:t>
            </a:r>
            <a:endParaRPr lang="en-GB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36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How to support your child at home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700808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Practise key skills as often as possible e.g. counting- steps, household items, mental maths in supermarkets,  measuring in cooking-  </a:t>
            </a:r>
            <a:r>
              <a:rPr lang="en-GB" dirty="0">
                <a:latin typeface="SassoonPrimaryInfant" pitchFamily="2" charset="0"/>
              </a:rPr>
              <a:t>a</a:t>
            </a:r>
            <a:r>
              <a:rPr lang="en-GB" dirty="0" smtClean="0">
                <a:latin typeface="SassoonPrimaryInfant" pitchFamily="2" charset="0"/>
              </a:rPr>
              <a:t>ny opportunity to practise maths in the real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Useful websites:</a:t>
            </a:r>
            <a:endParaRPr lang="en-GB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assoonPrimaryInfant" pitchFamily="2" charset="0"/>
                <a:hlinkClick r:id="rId3"/>
              </a:rPr>
              <a:t>https://www.topmarks.co.uk</a:t>
            </a:r>
            <a:r>
              <a:rPr lang="en-GB" dirty="0" smtClean="0">
                <a:latin typeface="SassoonPrimaryInfant" pitchFamily="2" charset="0"/>
                <a:hlinkClick r:id="rId3"/>
              </a:rPr>
              <a:t>/</a:t>
            </a:r>
            <a:endParaRPr lang="en-GB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assoonPrimaryInfant" pitchFamily="2" charset="0"/>
                <a:hlinkClick r:id="rId4"/>
              </a:rPr>
              <a:t>https://</a:t>
            </a:r>
            <a:r>
              <a:rPr lang="en-GB" dirty="0" smtClean="0">
                <a:latin typeface="SassoonPrimaryInfant" pitchFamily="2" charset="0"/>
                <a:hlinkClick r:id="rId4"/>
              </a:rPr>
              <a:t>www.bbc.co.uk/bitesize/subjects/zqpqfdm</a:t>
            </a:r>
            <a:endParaRPr lang="en-GB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assoonPrimaryInfant" pitchFamily="2" charset="0"/>
                <a:hlinkClick r:id="rId5"/>
              </a:rPr>
              <a:t>https://ttrockstars.com</a:t>
            </a:r>
            <a:r>
              <a:rPr lang="en-GB" dirty="0" smtClean="0">
                <a:latin typeface="SassoonPrimaryInfant" pitchFamily="2" charset="0"/>
                <a:hlinkClick r:id="rId5"/>
              </a:rPr>
              <a:t>/</a:t>
            </a:r>
            <a:endParaRPr lang="en-GB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assoonPrimaryInfant" pitchFamily="2" charset="0"/>
                <a:hlinkClick r:id="rId6"/>
              </a:rPr>
              <a:t>https://www.thenational.academy</a:t>
            </a:r>
            <a:r>
              <a:rPr lang="en-GB" dirty="0" smtClean="0">
                <a:latin typeface="SassoonPrimaryInfant" pitchFamily="2" charset="0"/>
                <a:hlinkClick r:id="rId6"/>
              </a:rPr>
              <a:t>/</a:t>
            </a:r>
            <a:endParaRPr lang="en-GB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54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544616" y="2564904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2060"/>
                </a:solidFill>
                <a:latin typeface="SassoonPrimaryInfant" pitchFamily="2" charset="0"/>
              </a:rPr>
              <a:t>Any questions?</a:t>
            </a:r>
          </a:p>
          <a:p>
            <a:pPr algn="ctr"/>
            <a:endParaRPr lang="en-GB" sz="3600" dirty="0">
              <a:solidFill>
                <a:srgbClr val="002060"/>
              </a:solidFill>
              <a:latin typeface="SassoonPrimaryInfant" pitchFamily="2" charset="0"/>
            </a:endParaRPr>
          </a:p>
          <a:p>
            <a:pPr algn="ctr"/>
            <a:r>
              <a:rPr lang="en-GB" sz="3600" dirty="0" smtClean="0">
                <a:solidFill>
                  <a:srgbClr val="002060"/>
                </a:solidFill>
                <a:latin typeface="SassoonPrimaryInfant" pitchFamily="2" charset="0"/>
              </a:rPr>
              <a:t>Thank you for joining us today</a:t>
            </a:r>
            <a:r>
              <a:rPr lang="en-GB" sz="3600" dirty="0" smtClean="0">
                <a:solidFill>
                  <a:srgbClr val="002060"/>
                </a:solidFill>
              </a:rPr>
              <a:t>!</a:t>
            </a:r>
            <a:endParaRPr lang="en-GB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7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13" y="0"/>
            <a:ext cx="6447501" cy="990600"/>
          </a:xfrm>
        </p:spPr>
        <p:txBody>
          <a:bodyPr/>
          <a:lstStyle/>
          <a:p>
            <a:r>
              <a:rPr lang="en-GB" dirty="0" smtClean="0"/>
              <a:t>Example of Challenge 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3639" y="5113296"/>
                <a:ext cx="5757718" cy="113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1350" dirty="0" smtClean="0">
                  <a:latin typeface="SassoonPrimaryInfant" pitchFamily="2" charset="0"/>
                </a:endParaRPr>
              </a:p>
              <a:p>
                <a:endParaRPr lang="en-GB" sz="1350" dirty="0" smtClean="0">
                  <a:latin typeface="SassoonPrimaryInfant" pitchFamily="2" charset="0"/>
                </a:endParaRPr>
              </a:p>
              <a:p>
                <a:r>
                  <a:rPr lang="en-GB" sz="1350" dirty="0" smtClean="0">
                    <a:latin typeface="SassoonPrimaryInfant" pitchFamily="2" charset="0"/>
                  </a:rPr>
                  <a:t>The </a:t>
                </a:r>
                <a:r>
                  <a:rPr lang="en-GB" sz="1350" dirty="0">
                    <a:latin typeface="SassoonPrimaryInfant" pitchFamily="2" charset="0"/>
                  </a:rPr>
                  <a:t>children are expected to know all the fact families for each multiplication.</a:t>
                </a:r>
              </a:p>
              <a:p>
                <a:endParaRPr lang="en-GB" sz="1350" dirty="0">
                  <a:latin typeface="SassoonPrimaryInfant" pitchFamily="2" charset="0"/>
                </a:endParaRPr>
              </a:p>
              <a:p>
                <a:r>
                  <a:rPr lang="en-GB" sz="1350" dirty="0">
                    <a:latin typeface="SassoonPrimaryInfant" pitchFamily="2" charset="0"/>
                  </a:rPr>
                  <a:t> E.g. 4x 10 = 40,  10 x 4 = 40,  40 </a:t>
                </a:r>
                <a14:m>
                  <m:oMath xmlns:m="http://schemas.openxmlformats.org/officeDocument/2006/math">
                    <m:r>
                      <a:rPr lang="en-GB" sz="13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÷4=10   40 ÷10=4</m:t>
                    </m:r>
                  </m:oMath>
                </a14:m>
                <a:endParaRPr lang="en-GB" sz="1350" dirty="0">
                  <a:latin typeface="SassoonPrimaryInfant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639" y="5113296"/>
                <a:ext cx="5757718" cy="1131079"/>
              </a:xfrm>
              <a:prstGeom prst="rect">
                <a:avLst/>
              </a:prstGeom>
              <a:blipFill>
                <a:blip r:embed="rId3"/>
                <a:stretch>
                  <a:fillRect l="-318"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75656" y="1484784"/>
            <a:ext cx="4577794" cy="381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1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STOC Scheme of Learning for Mathematics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397" y="1268760"/>
            <a:ext cx="85344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SassoonPrimaryInfant" pitchFamily="2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sz="2000" dirty="0" smtClean="0">
                <a:solidFill>
                  <a:srgbClr val="FF0000"/>
                </a:solidFill>
                <a:latin typeface="SassoonPrimaryInfant" pitchFamily="2" charset="0"/>
                <a:ea typeface="Calibri" panose="020F0502020204030204" pitchFamily="34" charset="0"/>
                <a:cs typeface="Calibri" panose="020F0502020204030204" pitchFamily="34" charset="0"/>
              </a:rPr>
              <a:t>luency- </a:t>
            </a:r>
            <a:r>
              <a:rPr lang="en-GB" sz="2000" dirty="0" smtClean="0">
                <a:latin typeface="SassoonPrimaryInfant" pitchFamily="2" charset="0"/>
                <a:ea typeface="Calibri" panose="020F0502020204030204" pitchFamily="34" charset="0"/>
                <a:cs typeface="Calibri" panose="020F0502020204030204" pitchFamily="34" charset="0"/>
              </a:rPr>
              <a:t>the ability to </a:t>
            </a:r>
            <a:r>
              <a:rPr lang="en-GB" sz="2000" dirty="0" smtClean="0">
                <a:latin typeface="SassoonPrimaryInfant" pitchFamily="2" charset="0"/>
              </a:rPr>
              <a:t>recall </a:t>
            </a:r>
            <a:r>
              <a:rPr lang="en-GB" sz="2000" dirty="0">
                <a:latin typeface="SassoonPrimaryInfant" pitchFamily="2" charset="0"/>
              </a:rPr>
              <a:t>and apply </a:t>
            </a:r>
            <a:r>
              <a:rPr lang="en-GB" sz="2000" dirty="0" smtClean="0">
                <a:latin typeface="SassoonPrimaryInfant" pitchFamily="2" charset="0"/>
              </a:rPr>
              <a:t>number knowledge </a:t>
            </a:r>
            <a:r>
              <a:rPr lang="en-GB" sz="2000" dirty="0">
                <a:latin typeface="SassoonPrimaryInfant" pitchFamily="2" charset="0"/>
              </a:rPr>
              <a:t>rapidly and </a:t>
            </a:r>
            <a:r>
              <a:rPr lang="en-GB" sz="2000" dirty="0" smtClean="0">
                <a:latin typeface="SassoonPrimaryInfant" pitchFamily="2" charset="0"/>
              </a:rPr>
              <a:t>accurately e.g. </a:t>
            </a:r>
            <a:r>
              <a:rPr lang="en-GB" sz="2000" b="1" dirty="0" smtClean="0">
                <a:latin typeface="SassoonPrimaryInfant" pitchFamily="2" charset="0"/>
              </a:rPr>
              <a:t>times tables facts, number facts e.g. 3+7=10 </a:t>
            </a: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FF0000"/>
              </a:solidFill>
              <a:latin typeface="SassoonPrimaryInfant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51435" indent="-8255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420888"/>
            <a:ext cx="468052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STOC Scheme of Learning for Mathematics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11098" y="1340768"/>
            <a:ext cx="798483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SassoonPrimaryInfant" pitchFamily="2" charset="0"/>
                <a:ea typeface="Calibri" panose="020F0502020204030204" pitchFamily="34" charset="0"/>
                <a:cs typeface="Calibri" panose="020F0502020204030204" pitchFamily="34" charset="0"/>
              </a:rPr>
              <a:t>Reasoning- </a:t>
            </a:r>
            <a:r>
              <a:rPr lang="en-GB" sz="2000" dirty="0">
                <a:latin typeface="SassoonPrimaryInfant" pitchFamily="2" charset="0"/>
              </a:rPr>
              <a:t>and developing an argument, justification or proof using mathematical </a:t>
            </a:r>
            <a:r>
              <a:rPr lang="en-GB" sz="2000" dirty="0" smtClean="0">
                <a:latin typeface="SassoonPrimaryInfant" pitchFamily="2" charset="0"/>
              </a:rPr>
              <a:t>language</a:t>
            </a:r>
            <a:r>
              <a:rPr lang="en-GB" sz="2000" dirty="0"/>
              <a:t> they must explain how they got the answer and why they are correct</a:t>
            </a:r>
            <a:r>
              <a:rPr lang="en-GB" sz="2000" dirty="0" smtClean="0">
                <a:latin typeface="SassoonPrimaryInfant" pitchFamily="2" charset="0"/>
              </a:rPr>
              <a:t> </a:t>
            </a:r>
            <a:r>
              <a:rPr lang="en-GB" sz="2000" b="1" dirty="0">
                <a:latin typeface="SassoonPrimaryInfant" pitchFamily="2" charset="0"/>
              </a:rPr>
              <a:t>e.g. If I know that 3+7=10 I know that 13+7 must be equal to 20</a:t>
            </a:r>
            <a:r>
              <a:rPr lang="en-GB" sz="2000" b="1" dirty="0" smtClean="0">
                <a:latin typeface="SassoonPrimaryInfant" pitchFamily="2" charset="0"/>
              </a:rPr>
              <a:t>.</a:t>
            </a: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b="1" dirty="0">
              <a:latin typeface="SassoonPrimaryInfant" pitchFamily="2" charset="0"/>
            </a:endParaRP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b="1" dirty="0">
              <a:latin typeface="SassoonPrimaryInfant" pitchFamily="2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780928"/>
            <a:ext cx="385545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7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STOC Scheme of Learning for Mathematics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536" y="1484784"/>
            <a:ext cx="8136904" cy="143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1435"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FF0000"/>
                </a:solidFill>
                <a:latin typeface="SassoonPrimaryInfant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Problem Solving</a:t>
            </a:r>
            <a:r>
              <a:rPr lang="en-GB" sz="2000" dirty="0" smtClean="0">
                <a:latin typeface="SassoonPrimaryInfant" pitchFamily="2" charset="0"/>
                <a:ea typeface="Calibri" panose="020F0502020204030204" pitchFamily="34" charset="0"/>
                <a:cs typeface="Calibri" panose="020F0502020204030204" pitchFamily="34" charset="0"/>
              </a:rPr>
              <a:t>- applying their skills to real life contexts. b</a:t>
            </a:r>
            <a:r>
              <a:rPr lang="en-GB" sz="2000" dirty="0" smtClean="0">
                <a:latin typeface="SassoonPrimaryInfant" pitchFamily="2" charset="0"/>
              </a:rPr>
              <a:t>reaking </a:t>
            </a:r>
            <a:r>
              <a:rPr lang="en-GB" sz="2000" dirty="0">
                <a:latin typeface="SassoonPrimaryInfant" pitchFamily="2" charset="0"/>
              </a:rPr>
              <a:t>down problems into a series of simpler steps and persevering in seeking </a:t>
            </a:r>
            <a:r>
              <a:rPr lang="en-GB" sz="2000" dirty="0" smtClean="0">
                <a:latin typeface="SassoonPrimaryInfant" pitchFamily="2" charset="0"/>
              </a:rPr>
              <a:t>solutions.</a:t>
            </a: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7495" marR="5143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199" y="2348880"/>
            <a:ext cx="3508241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90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29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  <a:cs typeface="Calibri" panose="020F0502020204030204" pitchFamily="34" charset="0"/>
              </a:rPr>
              <a:t>What does a typical Year 2 maths lesson look like?</a:t>
            </a:r>
            <a:endParaRPr lang="en-GB" dirty="0">
              <a:latin typeface="SassoonPrimaryInfant" pitchFamily="2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 smtClean="0">
                <a:latin typeface="SassoonPrimaryInfant" pitchFamily="2" charset="0"/>
                <a:cs typeface="Calibri" panose="020F0502020204030204" pitchFamily="34" charset="0"/>
              </a:rPr>
              <a:t>15 minutes: Mastering number </a:t>
            </a:r>
          </a:p>
          <a:p>
            <a:pPr marL="0" indent="0">
              <a:buNone/>
            </a:pPr>
            <a:r>
              <a:rPr lang="en-GB" sz="2400" dirty="0" smtClean="0">
                <a:latin typeface="SassoonPrimaryInfant" pitchFamily="2" charset="0"/>
                <a:cs typeface="Calibri" panose="020F0502020204030204" pitchFamily="34" charset="0"/>
              </a:rPr>
              <a:t>Recapping Year 1 objectives and teaching Year 2 objectives.</a:t>
            </a:r>
          </a:p>
          <a:p>
            <a:pPr marL="0" indent="0">
              <a:buNone/>
            </a:pPr>
            <a:endParaRPr lang="en-GB" sz="2400" dirty="0">
              <a:latin typeface="SassoonPrimaryInfant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u="sng" dirty="0" smtClean="0">
                <a:latin typeface="SassoonPrimaryInfant" pitchFamily="2" charset="0"/>
                <a:cs typeface="Calibri" panose="020F0502020204030204" pitchFamily="34" charset="0"/>
              </a:rPr>
              <a:t>30 minutes: Mental and Oral</a:t>
            </a:r>
          </a:p>
          <a:p>
            <a:pPr marL="0" indent="0">
              <a:buNone/>
            </a:pPr>
            <a:r>
              <a:rPr lang="en-GB" sz="2400" dirty="0" smtClean="0">
                <a:latin typeface="SassoonPrimaryInfant" pitchFamily="2" charset="0"/>
                <a:cs typeface="Calibri" panose="020F0502020204030204" pitchFamily="34" charset="0"/>
              </a:rPr>
              <a:t>15 minutes revisiting learnt skills from Year 1 and 2.</a:t>
            </a:r>
            <a:endParaRPr lang="en-GB" sz="2400" dirty="0">
              <a:latin typeface="SassoonPrimaryInfant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SassoonPrimaryInfant" pitchFamily="2" charset="0"/>
                <a:cs typeface="Calibri" panose="020F0502020204030204" pitchFamily="34" charset="0"/>
              </a:rPr>
              <a:t>1</a:t>
            </a:r>
            <a:r>
              <a:rPr lang="en-GB" sz="2400" dirty="0">
                <a:latin typeface="SassoonPrimaryInfant" pitchFamily="2" charset="0"/>
                <a:cs typeface="Calibri" panose="020F0502020204030204" pitchFamily="34" charset="0"/>
              </a:rPr>
              <a:t>0</a:t>
            </a:r>
            <a:r>
              <a:rPr lang="en-GB" sz="2400" dirty="0" smtClean="0">
                <a:latin typeface="SassoonPrimaryInfant" pitchFamily="2" charset="0"/>
                <a:cs typeface="Calibri" panose="020F0502020204030204" pitchFamily="34" charset="0"/>
              </a:rPr>
              <a:t> minutes counting in 1’s, 10’s, 2’s and 5’s.</a:t>
            </a:r>
          </a:p>
          <a:p>
            <a:pPr marL="0" indent="0">
              <a:buNone/>
            </a:pPr>
            <a:r>
              <a:rPr lang="en-GB" sz="2400" dirty="0" smtClean="0">
                <a:latin typeface="SassoonPrimaryInfant" pitchFamily="2" charset="0"/>
                <a:cs typeface="Calibri" panose="020F0502020204030204" pitchFamily="34" charset="0"/>
              </a:rPr>
              <a:t>5 minutes recapping multiplication and division facts.</a:t>
            </a:r>
          </a:p>
          <a:p>
            <a:pPr marL="0" indent="0">
              <a:buNone/>
            </a:pPr>
            <a:endParaRPr lang="en-GB" sz="2400" dirty="0" smtClean="0">
              <a:latin typeface="SassoonPrimaryInfant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u="sng" dirty="0" smtClean="0">
                <a:latin typeface="SassoonPrimaryInfant" pitchFamily="2" charset="0"/>
                <a:cs typeface="Calibri" panose="020F0502020204030204" pitchFamily="34" charset="0"/>
              </a:rPr>
              <a:t>25 minutes: Maths lesson</a:t>
            </a:r>
            <a:endParaRPr lang="en-GB" sz="2400" u="sng" dirty="0">
              <a:latin typeface="SassoonPrimaryInfant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SassoonPrimaryInfant" pitchFamily="2" charset="0"/>
                <a:cs typeface="Calibri" panose="020F0502020204030204" pitchFamily="34" charset="0"/>
              </a:rPr>
              <a:t>F</a:t>
            </a:r>
            <a:r>
              <a:rPr lang="en-GB" sz="2400" dirty="0" smtClean="0">
                <a:latin typeface="SassoonPrimaryInfant" pitchFamily="2" charset="0"/>
                <a:cs typeface="Calibri" panose="020F0502020204030204" pitchFamily="34" charset="0"/>
              </a:rPr>
              <a:t>ocusing on new Y2 objectives.</a:t>
            </a:r>
          </a:p>
          <a:p>
            <a:pPr marL="0" indent="0">
              <a:buNone/>
            </a:pP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SassoonPrimaryType" pitchFamily="2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  <a:cs typeface="Calibri" panose="020F0502020204030204" pitchFamily="34" charset="0"/>
              </a:rPr>
              <a:t>Mental and Oral Starters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954400"/>
            <a:ext cx="3441937" cy="55078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954400"/>
            <a:ext cx="42484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  <a:latin typeface="SassoonPrimaryInfant" pitchFamily="2" charset="0"/>
                <a:cs typeface="Arial" panose="020B0604020202020204" pitchFamily="34" charset="0"/>
              </a:rPr>
              <a:t>How?</a:t>
            </a:r>
          </a:p>
          <a:p>
            <a:r>
              <a:rPr lang="en-GB" sz="2800" dirty="0" smtClean="0">
                <a:solidFill>
                  <a:srgbClr val="00B0F0"/>
                </a:solidFill>
                <a:latin typeface="SassoonPrimaryInfant" pitchFamily="2" charset="0"/>
                <a:cs typeface="Arial" panose="020B0604020202020204" pitchFamily="34" charset="0"/>
              </a:rPr>
              <a:t>IMPLEMENTATION</a:t>
            </a:r>
            <a:endParaRPr lang="en-GB" sz="2800" dirty="0">
              <a:solidFill>
                <a:srgbClr val="00B0F0"/>
              </a:solidFill>
              <a:latin typeface="SassoonPrimaryInfant" pitchFamily="2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70C0"/>
                </a:solidFill>
                <a:latin typeface="SassoonPrimaryInfant" pitchFamily="2" charset="0"/>
                <a:cs typeface="Arial" panose="020B0604020202020204" pitchFamily="34" charset="0"/>
              </a:rPr>
              <a:t>15 Minutes Everyday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0070C0"/>
              </a:solidFill>
              <a:latin typeface="SassoonPrimaryInfant" pitchFamily="2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70C0"/>
                </a:solidFill>
                <a:latin typeface="SassoonPrimaryInfant" pitchFamily="2" charset="0"/>
                <a:cs typeface="Arial" panose="020B0604020202020204" pitchFamily="34" charset="0"/>
              </a:rPr>
              <a:t>Practise grasped concepts, skills and facts through a layered approach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70C0"/>
              </a:solidFill>
              <a:latin typeface="SassoonPrimaryInfant" pitchFamily="2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70C0"/>
                </a:solidFill>
                <a:latin typeface="SassoonPrimaryInfant" pitchFamily="2" charset="0"/>
                <a:cs typeface="Arial" panose="020B0604020202020204" pitchFamily="34" charset="0"/>
              </a:rPr>
              <a:t>Master a new concept, skill or fact in any remaining time</a:t>
            </a:r>
            <a:endParaRPr lang="en-GB" sz="2800" dirty="0">
              <a:solidFill>
                <a:srgbClr val="0070C0"/>
              </a:solidFill>
              <a:latin typeface="SassoonPrimaryInfant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4496" y="155679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teach children the following methods. Initially, subtraction is taught with concrete materials, we then move to pictorial- drawing  number lines </a:t>
            </a:r>
            <a:r>
              <a:rPr lang="en-GB" dirty="0" err="1" smtClean="0"/>
              <a:t>etc</a:t>
            </a:r>
            <a:r>
              <a:rPr lang="en-GB" dirty="0" smtClean="0"/>
              <a:t> and at the final abstract stage we would expect the children to be able to answer these questions mentally. </a:t>
            </a:r>
            <a:endParaRPr lang="en-GB" dirty="0"/>
          </a:p>
          <a:p>
            <a:endParaRPr lang="en-GB" dirty="0"/>
          </a:p>
          <a:p>
            <a:pPr marL="342900" indent="-342900">
              <a:buAutoNum type="arabicParenR"/>
            </a:pPr>
            <a:r>
              <a:rPr lang="en-GB" dirty="0" smtClean="0">
                <a:solidFill>
                  <a:srgbClr val="FF0000"/>
                </a:solidFill>
              </a:rPr>
              <a:t>Looking for what I already know/notice. </a:t>
            </a:r>
            <a:r>
              <a:rPr lang="en-GB" dirty="0" smtClean="0"/>
              <a:t>E.g. 12-6=  20-15=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 smtClean="0">
                <a:solidFill>
                  <a:srgbClr val="FF0000"/>
                </a:solidFill>
              </a:rPr>
              <a:t>Subtracting tens with no ones</a:t>
            </a:r>
            <a:r>
              <a:rPr lang="en-GB" dirty="0" smtClean="0"/>
              <a:t>.   23-10, 65-30, 85-20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 smtClean="0">
                <a:solidFill>
                  <a:srgbClr val="FF0000"/>
                </a:solidFill>
              </a:rPr>
              <a:t>Subtracting tens and ones, with out crossing a barrier </a:t>
            </a:r>
            <a:r>
              <a:rPr lang="en-GB" dirty="0" smtClean="0"/>
              <a:t>(breaking into a new ten)   37-22, 55-31, 86-25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 smtClean="0">
                <a:solidFill>
                  <a:srgbClr val="FF0000"/>
                </a:solidFill>
              </a:rPr>
              <a:t>The hardest- Subtraction two, two digit number crossing a ten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r>
              <a:rPr lang="en-GB" dirty="0" smtClean="0"/>
              <a:t>In addition to this, all children will be exposed to more mental </a:t>
            </a:r>
            <a:r>
              <a:rPr lang="en-GB" dirty="0" smtClean="0"/>
              <a:t>methods, as shown at the bottom of your handout.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450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STOC Scheme of Learning for Mathematics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87552"/>
            <a:ext cx="7904698" cy="514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484784"/>
            <a:ext cx="4032448" cy="482710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929" y="332656"/>
            <a:ext cx="8534400" cy="75895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PrimaryInfant" pitchFamily="2" charset="0"/>
                <a:cs typeface="Calibri" panose="020F0502020204030204" pitchFamily="34" charset="0"/>
              </a:rPr>
              <a:t>Y2 Maths Objectives </a:t>
            </a:r>
            <a:endParaRPr lang="en-GB" dirty="0">
              <a:latin typeface="SassoonPrimaryInfant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25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1641</TotalTime>
  <Words>521</Words>
  <Application>Microsoft Office PowerPoint</Application>
  <PresentationFormat>On-screen Show (4:3)</PresentationFormat>
  <Paragraphs>93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Cambria Math</vt:lpstr>
      <vt:lpstr>Georgia</vt:lpstr>
      <vt:lpstr>SassoonPrimaryInfant</vt:lpstr>
      <vt:lpstr>SassoonPrimaryType</vt:lpstr>
      <vt:lpstr>Times New Roman</vt:lpstr>
      <vt:lpstr>Wingdings</vt:lpstr>
      <vt:lpstr>Wingdings 2</vt:lpstr>
      <vt:lpstr>Civic</vt:lpstr>
      <vt:lpstr>Welcome to the Year 2 Maths workshop</vt:lpstr>
      <vt:lpstr>STOC Scheme of Learning for Mathematics</vt:lpstr>
      <vt:lpstr>STOC Scheme of Learning for Mathematics</vt:lpstr>
      <vt:lpstr>STOC Scheme of Learning for Mathematics</vt:lpstr>
      <vt:lpstr>What does a typical Year 2 maths lesson look like?</vt:lpstr>
      <vt:lpstr>Mental and Oral Starters</vt:lpstr>
      <vt:lpstr>Subtraction </vt:lpstr>
      <vt:lpstr>STOC Scheme of Learning for Mathematics</vt:lpstr>
      <vt:lpstr>Y2 Maths Objectives </vt:lpstr>
      <vt:lpstr>How to support your child at home</vt:lpstr>
      <vt:lpstr>PowerPoint Presentation</vt:lpstr>
      <vt:lpstr>Example of Challenge 2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Riley.S4</dc:creator>
  <cp:lastModifiedBy>Miss B Stephens</cp:lastModifiedBy>
  <cp:revision>189</cp:revision>
  <cp:lastPrinted>2025-02-03T12:16:10Z</cp:lastPrinted>
  <dcterms:created xsi:type="dcterms:W3CDTF">2016-03-11T13:19:45Z</dcterms:created>
  <dcterms:modified xsi:type="dcterms:W3CDTF">2025-02-03T15:18:17Z</dcterms:modified>
</cp:coreProperties>
</file>