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18"/>
  </p:notesMasterIdLst>
  <p:handoutMasterIdLst>
    <p:handoutMasterId r:id="rId19"/>
  </p:handoutMasterIdLst>
  <p:sldIdLst>
    <p:sldId id="256" r:id="rId2"/>
    <p:sldId id="262" r:id="rId3"/>
    <p:sldId id="267" r:id="rId4"/>
    <p:sldId id="259" r:id="rId5"/>
    <p:sldId id="261" r:id="rId6"/>
    <p:sldId id="263" r:id="rId7"/>
    <p:sldId id="269" r:id="rId8"/>
    <p:sldId id="273" r:id="rId9"/>
    <p:sldId id="274" r:id="rId10"/>
    <p:sldId id="275" r:id="rId11"/>
    <p:sldId id="270" r:id="rId12"/>
    <p:sldId id="258" r:id="rId13"/>
    <p:sldId id="260" r:id="rId14"/>
    <p:sldId id="265" r:id="rId15"/>
    <p:sldId id="264" r:id="rId16"/>
    <p:sldId id="272"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46"/>
  </p:normalViewPr>
  <p:slideViewPr>
    <p:cSldViewPr snapToGrid="0">
      <p:cViewPr varScale="1">
        <p:scale>
          <a:sx n="115" d="100"/>
          <a:sy n="115" d="100"/>
        </p:scale>
        <p:origin x="3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092960F-F410-4FD0-A345-1F0C6A471BDE}" type="datetimeFigureOut">
              <a:rPr lang="en-GB" smtClean="0"/>
              <a:t>16/09/2024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2017D94-55E6-4CF8-B375-DD0E9B2A8F92}" type="slidenum">
              <a:rPr lang="en-GB" smtClean="0"/>
              <a:t>‹#›</a:t>
            </a:fld>
            <a:endParaRPr lang="en-GB"/>
          </a:p>
        </p:txBody>
      </p:sp>
    </p:spTree>
    <p:extLst>
      <p:ext uri="{BB962C8B-B14F-4D97-AF65-F5344CB8AC3E}">
        <p14:creationId xmlns:p14="http://schemas.microsoft.com/office/powerpoint/2010/main" val="1661571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59A60AC-A1CE-4D4E-AFBA-3BAAB5C2F73A}" type="datetimeFigureOut">
              <a:rPr lang="en-GB" smtClean="0"/>
              <a:t>16/09/2024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7CCCDD6-3F69-4F8F-A56C-AB4C837DE214}" type="slidenum">
              <a:rPr lang="en-GB" smtClean="0"/>
              <a:t>‹#›</a:t>
            </a:fld>
            <a:endParaRPr lang="en-GB"/>
          </a:p>
        </p:txBody>
      </p:sp>
    </p:spTree>
    <p:extLst>
      <p:ext uri="{BB962C8B-B14F-4D97-AF65-F5344CB8AC3E}">
        <p14:creationId xmlns:p14="http://schemas.microsoft.com/office/powerpoint/2010/main" val="399135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CCCDD6-3F69-4F8F-A56C-AB4C837DE214}" type="slidenum">
              <a:rPr lang="en-GB" smtClean="0"/>
              <a:t>1</a:t>
            </a:fld>
            <a:endParaRPr lang="en-GB"/>
          </a:p>
        </p:txBody>
      </p:sp>
    </p:spTree>
    <p:extLst>
      <p:ext uri="{BB962C8B-B14F-4D97-AF65-F5344CB8AC3E}">
        <p14:creationId xmlns:p14="http://schemas.microsoft.com/office/powerpoint/2010/main" val="412171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CCCDD6-3F69-4F8F-A56C-AB4C837DE214}" type="slidenum">
              <a:rPr lang="en-GB" smtClean="0"/>
              <a:t>12</a:t>
            </a:fld>
            <a:endParaRPr lang="en-GB"/>
          </a:p>
        </p:txBody>
      </p:sp>
    </p:spTree>
    <p:extLst>
      <p:ext uri="{BB962C8B-B14F-4D97-AF65-F5344CB8AC3E}">
        <p14:creationId xmlns:p14="http://schemas.microsoft.com/office/powerpoint/2010/main" val="1518312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CCCDD6-3F69-4F8F-A56C-AB4C837DE214}" type="slidenum">
              <a:rPr lang="en-GB" smtClean="0"/>
              <a:t>13</a:t>
            </a:fld>
            <a:endParaRPr lang="en-GB"/>
          </a:p>
        </p:txBody>
      </p:sp>
    </p:spTree>
    <p:extLst>
      <p:ext uri="{BB962C8B-B14F-4D97-AF65-F5344CB8AC3E}">
        <p14:creationId xmlns:p14="http://schemas.microsoft.com/office/powerpoint/2010/main" val="2302301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CCCDD6-3F69-4F8F-A56C-AB4C837DE214}" type="slidenum">
              <a:rPr lang="en-GB" smtClean="0"/>
              <a:t>14</a:t>
            </a:fld>
            <a:endParaRPr lang="en-GB"/>
          </a:p>
        </p:txBody>
      </p:sp>
    </p:spTree>
    <p:extLst>
      <p:ext uri="{BB962C8B-B14F-4D97-AF65-F5344CB8AC3E}">
        <p14:creationId xmlns:p14="http://schemas.microsoft.com/office/powerpoint/2010/main" val="483328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CCCDD6-3F69-4F8F-A56C-AB4C837DE214}" type="slidenum">
              <a:rPr lang="en-GB" smtClean="0"/>
              <a:t>15</a:t>
            </a:fld>
            <a:endParaRPr lang="en-GB"/>
          </a:p>
        </p:txBody>
      </p:sp>
    </p:spTree>
    <p:extLst>
      <p:ext uri="{BB962C8B-B14F-4D97-AF65-F5344CB8AC3E}">
        <p14:creationId xmlns:p14="http://schemas.microsoft.com/office/powerpoint/2010/main" val="301007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CCCDD6-3F69-4F8F-A56C-AB4C837DE214}" type="slidenum">
              <a:rPr lang="en-GB" smtClean="0"/>
              <a:t>16</a:t>
            </a:fld>
            <a:endParaRPr lang="en-GB"/>
          </a:p>
        </p:txBody>
      </p:sp>
    </p:spTree>
    <p:extLst>
      <p:ext uri="{BB962C8B-B14F-4D97-AF65-F5344CB8AC3E}">
        <p14:creationId xmlns:p14="http://schemas.microsoft.com/office/powerpoint/2010/main" val="157501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CCCDD6-3F69-4F8F-A56C-AB4C837DE214}" type="slidenum">
              <a:rPr lang="en-GB" smtClean="0"/>
              <a:t>2</a:t>
            </a:fld>
            <a:endParaRPr lang="en-GB"/>
          </a:p>
        </p:txBody>
      </p:sp>
    </p:spTree>
    <p:extLst>
      <p:ext uri="{BB962C8B-B14F-4D97-AF65-F5344CB8AC3E}">
        <p14:creationId xmlns:p14="http://schemas.microsoft.com/office/powerpoint/2010/main" val="146156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CCCDD6-3F69-4F8F-A56C-AB4C837DE214}" type="slidenum">
              <a:rPr lang="en-GB" smtClean="0"/>
              <a:t>3</a:t>
            </a:fld>
            <a:endParaRPr lang="en-GB"/>
          </a:p>
        </p:txBody>
      </p:sp>
    </p:spTree>
    <p:extLst>
      <p:ext uri="{BB962C8B-B14F-4D97-AF65-F5344CB8AC3E}">
        <p14:creationId xmlns:p14="http://schemas.microsoft.com/office/powerpoint/2010/main" val="133718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CCCDD6-3F69-4F8F-A56C-AB4C837DE214}" type="slidenum">
              <a:rPr lang="en-GB" smtClean="0"/>
              <a:t>4</a:t>
            </a:fld>
            <a:endParaRPr lang="en-GB"/>
          </a:p>
        </p:txBody>
      </p:sp>
    </p:spTree>
    <p:extLst>
      <p:ext uri="{BB962C8B-B14F-4D97-AF65-F5344CB8AC3E}">
        <p14:creationId xmlns:p14="http://schemas.microsoft.com/office/powerpoint/2010/main" val="91690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CCCDD6-3F69-4F8F-A56C-AB4C837DE214}" type="slidenum">
              <a:rPr lang="en-GB" smtClean="0"/>
              <a:t>5</a:t>
            </a:fld>
            <a:endParaRPr lang="en-GB"/>
          </a:p>
        </p:txBody>
      </p:sp>
    </p:spTree>
    <p:extLst>
      <p:ext uri="{BB962C8B-B14F-4D97-AF65-F5344CB8AC3E}">
        <p14:creationId xmlns:p14="http://schemas.microsoft.com/office/powerpoint/2010/main" val="4157029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CCCDD6-3F69-4F8F-A56C-AB4C837DE214}" type="slidenum">
              <a:rPr lang="en-GB" smtClean="0"/>
              <a:t>6</a:t>
            </a:fld>
            <a:endParaRPr lang="en-GB"/>
          </a:p>
        </p:txBody>
      </p:sp>
    </p:spTree>
    <p:extLst>
      <p:ext uri="{BB962C8B-B14F-4D97-AF65-F5344CB8AC3E}">
        <p14:creationId xmlns:p14="http://schemas.microsoft.com/office/powerpoint/2010/main" val="168059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CCCDD6-3F69-4F8F-A56C-AB4C837DE214}" type="slidenum">
              <a:rPr lang="en-GB" smtClean="0"/>
              <a:t>7</a:t>
            </a:fld>
            <a:endParaRPr lang="en-GB"/>
          </a:p>
        </p:txBody>
      </p:sp>
    </p:spTree>
    <p:extLst>
      <p:ext uri="{BB962C8B-B14F-4D97-AF65-F5344CB8AC3E}">
        <p14:creationId xmlns:p14="http://schemas.microsoft.com/office/powerpoint/2010/main" val="825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CCCDD6-3F69-4F8F-A56C-AB4C837DE214}" type="slidenum">
              <a:rPr lang="en-GB" smtClean="0"/>
              <a:t>8</a:t>
            </a:fld>
            <a:endParaRPr lang="en-GB"/>
          </a:p>
        </p:txBody>
      </p:sp>
    </p:spTree>
    <p:extLst>
      <p:ext uri="{BB962C8B-B14F-4D97-AF65-F5344CB8AC3E}">
        <p14:creationId xmlns:p14="http://schemas.microsoft.com/office/powerpoint/2010/main" val="333852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CCCDD6-3F69-4F8F-A56C-AB4C837DE214}" type="slidenum">
              <a:rPr lang="en-GB" smtClean="0"/>
              <a:t>11</a:t>
            </a:fld>
            <a:endParaRPr lang="en-GB"/>
          </a:p>
        </p:txBody>
      </p:sp>
    </p:spTree>
    <p:extLst>
      <p:ext uri="{BB962C8B-B14F-4D97-AF65-F5344CB8AC3E}">
        <p14:creationId xmlns:p14="http://schemas.microsoft.com/office/powerpoint/2010/main" val="1035066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23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708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978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5856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5377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5201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7846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721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26013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17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60881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669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3387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410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350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859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9/16/2024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39892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4EA4D-9D4F-2225-0F2C-220486826FAE}"/>
              </a:ext>
            </a:extLst>
          </p:cNvPr>
          <p:cNvSpPr>
            <a:spLocks noGrp="1"/>
          </p:cNvSpPr>
          <p:nvPr>
            <p:ph type="ctrTitle"/>
          </p:nvPr>
        </p:nvSpPr>
        <p:spPr>
          <a:xfrm>
            <a:off x="1389501" y="1006808"/>
            <a:ext cx="7766936" cy="1646302"/>
          </a:xfrm>
        </p:spPr>
        <p:txBody>
          <a:bodyPr/>
          <a:lstStyle/>
          <a:p>
            <a:r>
              <a:rPr lang="en-GB" dirty="0">
                <a:latin typeface="SassoonPrimaryInfant" pitchFamily="2" charset="0"/>
              </a:rPr>
              <a:t>Year </a:t>
            </a:r>
            <a:r>
              <a:rPr lang="en-GB" dirty="0" smtClean="0">
                <a:latin typeface="SassoonPrimaryInfant" pitchFamily="2" charset="0"/>
              </a:rPr>
              <a:t>2 </a:t>
            </a:r>
            <a:r>
              <a:rPr lang="en-GB" dirty="0">
                <a:latin typeface="SassoonPrimaryInfant" pitchFamily="2" charset="0"/>
              </a:rPr>
              <a:t>Parents Meeting</a:t>
            </a:r>
          </a:p>
        </p:txBody>
      </p:sp>
      <p:sp>
        <p:nvSpPr>
          <p:cNvPr id="3" name="Subtitle 2">
            <a:extLst>
              <a:ext uri="{FF2B5EF4-FFF2-40B4-BE49-F238E27FC236}">
                <a16:creationId xmlns:a16="http://schemas.microsoft.com/office/drawing/2014/main" id="{2AA270DF-DACC-80F3-A96D-DA720AA95A7E}"/>
              </a:ext>
            </a:extLst>
          </p:cNvPr>
          <p:cNvSpPr>
            <a:spLocks noGrp="1"/>
          </p:cNvSpPr>
          <p:nvPr>
            <p:ph type="subTitle" idx="1"/>
          </p:nvPr>
        </p:nvSpPr>
        <p:spPr>
          <a:xfrm>
            <a:off x="1598507" y="2653110"/>
            <a:ext cx="7766936" cy="1096899"/>
          </a:xfrm>
        </p:spPr>
        <p:txBody>
          <a:bodyPr>
            <a:normAutofit/>
          </a:bodyPr>
          <a:lstStyle/>
          <a:p>
            <a:pPr algn="ctr"/>
            <a:r>
              <a:rPr lang="en-GB" sz="3200" dirty="0">
                <a:latin typeface="SassoonPrimaryInfant" pitchFamily="2" charset="0"/>
              </a:rPr>
              <a:t>Mrs </a:t>
            </a:r>
            <a:r>
              <a:rPr lang="en-GB" sz="3200" dirty="0" smtClean="0">
                <a:latin typeface="SassoonPrimaryInfant" pitchFamily="2" charset="0"/>
              </a:rPr>
              <a:t>Arnold </a:t>
            </a:r>
            <a:r>
              <a:rPr lang="en-GB" sz="3200" dirty="0">
                <a:latin typeface="SassoonPrimaryInfant" pitchFamily="2" charset="0"/>
              </a:rPr>
              <a:t>&amp; Miss </a:t>
            </a:r>
            <a:r>
              <a:rPr lang="en-GB" sz="3200" dirty="0" err="1" smtClean="0">
                <a:latin typeface="SassoonPrimaryInfant" pitchFamily="2" charset="0"/>
              </a:rPr>
              <a:t>Rosato</a:t>
            </a:r>
            <a:endParaRPr lang="en-GB" sz="3200" dirty="0">
              <a:latin typeface="SassoonPrimaryInfant" pitchFamily="2" charset="0"/>
            </a:endParaRPr>
          </a:p>
        </p:txBody>
      </p:sp>
    </p:spTree>
    <p:extLst>
      <p:ext uri="{BB962C8B-B14F-4D97-AF65-F5344CB8AC3E}">
        <p14:creationId xmlns:p14="http://schemas.microsoft.com/office/powerpoint/2010/main" val="933580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48" y="0"/>
            <a:ext cx="8596668" cy="1320800"/>
          </a:xfrm>
        </p:spPr>
        <p:txBody>
          <a:bodyPr/>
          <a:lstStyle/>
          <a:p>
            <a:r>
              <a:rPr lang="en-GB" dirty="0" smtClean="0"/>
              <a:t>Example of </a:t>
            </a:r>
            <a:r>
              <a:rPr lang="en-GB" dirty="0" smtClean="0"/>
              <a:t>Challenge 2</a:t>
            </a:r>
            <a:endParaRPr lang="en-GB" dirty="0"/>
          </a:p>
        </p:txBody>
      </p:sp>
      <mc:AlternateContent xmlns:mc="http://schemas.openxmlformats.org/markup-compatibility/2006">
        <mc:Choice xmlns:a14="http://schemas.microsoft.com/office/drawing/2010/main" Requires="a14">
          <p:sp>
            <p:nvSpPr>
              <p:cNvPr id="7" name="TextBox 6"/>
              <p:cNvSpPr txBox="1"/>
              <p:nvPr/>
            </p:nvSpPr>
            <p:spPr>
              <a:xfrm>
                <a:off x="1404851" y="5674728"/>
                <a:ext cx="7676957" cy="923330"/>
              </a:xfrm>
              <a:prstGeom prst="rect">
                <a:avLst/>
              </a:prstGeom>
              <a:noFill/>
            </p:spPr>
            <p:txBody>
              <a:bodyPr wrap="square" rtlCol="0">
                <a:spAutoFit/>
              </a:bodyPr>
              <a:lstStyle/>
              <a:p>
                <a:r>
                  <a:rPr lang="en-GB" dirty="0" smtClean="0">
                    <a:latin typeface="SassoonPrimaryInfant" pitchFamily="2" charset="0"/>
                  </a:rPr>
                  <a:t>The children are expected to know all the fact families for each multiplication.</a:t>
                </a:r>
              </a:p>
              <a:p>
                <a:endParaRPr lang="en-GB" dirty="0" smtClean="0">
                  <a:latin typeface="SassoonPrimaryInfant" pitchFamily="2" charset="0"/>
                </a:endParaRPr>
              </a:p>
              <a:p>
                <a:r>
                  <a:rPr lang="en-GB" dirty="0" smtClean="0">
                    <a:latin typeface="SassoonPrimaryInfant" pitchFamily="2" charset="0"/>
                  </a:rPr>
                  <a:t> E.g. </a:t>
                </a:r>
                <a:r>
                  <a:rPr lang="en-GB" dirty="0">
                    <a:latin typeface="SassoonPrimaryInfant" pitchFamily="2" charset="0"/>
                  </a:rPr>
                  <a:t>4</a:t>
                </a:r>
                <a:r>
                  <a:rPr lang="en-GB" dirty="0" smtClean="0">
                    <a:latin typeface="SassoonPrimaryInfant" pitchFamily="2" charset="0"/>
                  </a:rPr>
                  <a:t>x </a:t>
                </a:r>
                <a:r>
                  <a:rPr lang="en-GB" dirty="0" smtClean="0">
                    <a:latin typeface="SassoonPrimaryInfant" pitchFamily="2" charset="0"/>
                  </a:rPr>
                  <a:t>10</a:t>
                </a:r>
                <a:r>
                  <a:rPr lang="en-GB" dirty="0" smtClean="0">
                    <a:latin typeface="SassoonPrimaryInfant" pitchFamily="2" charset="0"/>
                  </a:rPr>
                  <a:t> </a:t>
                </a:r>
                <a:r>
                  <a:rPr lang="en-GB" dirty="0" smtClean="0">
                    <a:latin typeface="SassoonPrimaryInfant" pitchFamily="2" charset="0"/>
                  </a:rPr>
                  <a:t>= </a:t>
                </a:r>
                <a:r>
                  <a:rPr lang="en-GB" dirty="0" smtClean="0">
                    <a:latin typeface="SassoonPrimaryInfant" pitchFamily="2" charset="0"/>
                  </a:rPr>
                  <a:t>40</a:t>
                </a:r>
                <a:r>
                  <a:rPr lang="en-GB" dirty="0" smtClean="0">
                    <a:latin typeface="SassoonPrimaryInfant" pitchFamily="2" charset="0"/>
                  </a:rPr>
                  <a:t>,  </a:t>
                </a:r>
                <a:r>
                  <a:rPr lang="en-GB" dirty="0" smtClean="0">
                    <a:latin typeface="SassoonPrimaryInfant" pitchFamily="2" charset="0"/>
                  </a:rPr>
                  <a:t>10</a:t>
                </a:r>
                <a:r>
                  <a:rPr lang="en-GB" dirty="0" smtClean="0">
                    <a:latin typeface="SassoonPrimaryInfant" pitchFamily="2" charset="0"/>
                  </a:rPr>
                  <a:t> </a:t>
                </a:r>
                <a:r>
                  <a:rPr lang="en-GB" dirty="0" smtClean="0">
                    <a:latin typeface="SassoonPrimaryInfant" pitchFamily="2" charset="0"/>
                  </a:rPr>
                  <a:t>x </a:t>
                </a:r>
                <a:r>
                  <a:rPr lang="en-GB" dirty="0" smtClean="0">
                    <a:latin typeface="SassoonPrimaryInfant" pitchFamily="2" charset="0"/>
                  </a:rPr>
                  <a:t>4 </a:t>
                </a:r>
                <a:r>
                  <a:rPr lang="en-GB" dirty="0" smtClean="0">
                    <a:latin typeface="SassoonPrimaryInfant" pitchFamily="2" charset="0"/>
                  </a:rPr>
                  <a:t>= </a:t>
                </a:r>
                <a:r>
                  <a:rPr lang="en-GB" dirty="0" smtClean="0">
                    <a:latin typeface="SassoonPrimaryInfant" pitchFamily="2" charset="0"/>
                  </a:rPr>
                  <a:t>40</a:t>
                </a:r>
                <a:r>
                  <a:rPr lang="en-GB" dirty="0" smtClean="0">
                    <a:latin typeface="SassoonPrimaryInfant" pitchFamily="2" charset="0"/>
                  </a:rPr>
                  <a:t>,  40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4</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10</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40</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10</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4</m:t>
                    </m:r>
                  </m:oMath>
                </a14:m>
                <a:endParaRPr lang="en-GB" dirty="0">
                  <a:latin typeface="SassoonPrimaryInfant" pitchFamily="2"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1404851" y="5674728"/>
                <a:ext cx="7676957" cy="923330"/>
              </a:xfrm>
              <a:prstGeom prst="rect">
                <a:avLst/>
              </a:prstGeom>
              <a:blipFill>
                <a:blip r:embed="rId2"/>
                <a:stretch>
                  <a:fillRect l="-635" t="-3311" b="-10596"/>
                </a:stretch>
              </a:blipFill>
            </p:spPr>
            <p:txBody>
              <a:bodyPr/>
              <a:lstStyle/>
              <a:p>
                <a:r>
                  <a:rPr lang="en-GB">
                    <a:noFill/>
                  </a:rPr>
                  <a:t> </a:t>
                </a:r>
              </a:p>
            </p:txBody>
          </p:sp>
        </mc:Fallback>
      </mc:AlternateContent>
      <p:pic>
        <p:nvPicPr>
          <p:cNvPr id="4" name="Content Placeholder 3"/>
          <p:cNvPicPr>
            <a:picLocks noGrp="1" noChangeAspect="1"/>
          </p:cNvPicPr>
          <p:nvPr>
            <p:ph idx="1"/>
          </p:nvPr>
        </p:nvPicPr>
        <p:blipFill>
          <a:blip r:embed="rId3"/>
          <a:stretch>
            <a:fillRect/>
          </a:stretch>
        </p:blipFill>
        <p:spPr>
          <a:xfrm>
            <a:off x="1404851" y="585585"/>
            <a:ext cx="6103725" cy="5089143"/>
          </a:xfrm>
          <a:prstGeom prst="rect">
            <a:avLst/>
          </a:prstGeom>
        </p:spPr>
      </p:pic>
    </p:spTree>
    <p:extLst>
      <p:ext uri="{BB962C8B-B14F-4D97-AF65-F5344CB8AC3E}">
        <p14:creationId xmlns:p14="http://schemas.microsoft.com/office/powerpoint/2010/main" val="178148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SassoonPrimaryInfant" pitchFamily="2" charset="0"/>
              </a:rPr>
              <a:t>Maths</a:t>
            </a:r>
            <a:r>
              <a:rPr lang="en-GB" dirty="0" smtClean="0"/>
              <a:t> </a:t>
            </a:r>
            <a:endParaRPr lang="en-GB" dirty="0"/>
          </a:p>
        </p:txBody>
      </p:sp>
      <p:sp>
        <p:nvSpPr>
          <p:cNvPr id="3" name="Content Placeholder 2"/>
          <p:cNvSpPr>
            <a:spLocks noGrp="1"/>
          </p:cNvSpPr>
          <p:nvPr>
            <p:ph idx="1"/>
          </p:nvPr>
        </p:nvSpPr>
        <p:spPr>
          <a:xfrm>
            <a:off x="522518" y="2171909"/>
            <a:ext cx="9601196" cy="3484104"/>
          </a:xfrm>
        </p:spPr>
        <p:txBody>
          <a:bodyPr>
            <a:noAutofit/>
          </a:bodyPr>
          <a:lstStyle/>
          <a:p>
            <a:pPr marL="0" indent="0">
              <a:buNone/>
            </a:pPr>
            <a:r>
              <a:rPr lang="en-GB" sz="2400" dirty="0">
                <a:latin typeface="SassoonPrimaryInfant" pitchFamily="2" charset="0"/>
              </a:rPr>
              <a:t>Key skills to </a:t>
            </a:r>
            <a:r>
              <a:rPr lang="en-GB" sz="2400" dirty="0" smtClean="0">
                <a:latin typeface="SassoonPrimaryInfant" pitchFamily="2" charset="0"/>
              </a:rPr>
              <a:t>practise:</a:t>
            </a:r>
          </a:p>
          <a:p>
            <a:r>
              <a:rPr lang="en-GB" sz="2400" dirty="0" smtClean="0">
                <a:latin typeface="SassoonPrimaryInfant" pitchFamily="2" charset="0"/>
              </a:rPr>
              <a:t>Counting forwards and backwards within 100, in 10’s, 5’s 2’s and 3’s. </a:t>
            </a:r>
            <a:endParaRPr lang="en-GB" sz="2400" dirty="0">
              <a:latin typeface="SassoonPrimaryInfant" pitchFamily="2" charset="0"/>
            </a:endParaRPr>
          </a:p>
          <a:p>
            <a:r>
              <a:rPr lang="en-GB" sz="2400" dirty="0">
                <a:latin typeface="SassoonPrimaryInfant" pitchFamily="2" charset="0"/>
              </a:rPr>
              <a:t>Reading and writing numbers to </a:t>
            </a:r>
            <a:r>
              <a:rPr lang="en-GB" sz="2400" dirty="0" smtClean="0">
                <a:latin typeface="SassoonPrimaryInfant" pitchFamily="2" charset="0"/>
              </a:rPr>
              <a:t>100  </a:t>
            </a:r>
          </a:p>
          <a:p>
            <a:r>
              <a:rPr lang="en-GB" sz="2400" dirty="0" smtClean="0">
                <a:latin typeface="SassoonPrimaryInfant" pitchFamily="2" charset="0"/>
              </a:rPr>
              <a:t>Writing number words to 100 </a:t>
            </a:r>
            <a:endParaRPr lang="en-GB" sz="2400" dirty="0">
              <a:latin typeface="SassoonPrimaryInfant" pitchFamily="2" charset="0"/>
            </a:endParaRPr>
          </a:p>
          <a:p>
            <a:r>
              <a:rPr lang="en-GB" sz="2400" dirty="0" smtClean="0">
                <a:latin typeface="SassoonPrimaryInfant" pitchFamily="2" charset="0"/>
              </a:rPr>
              <a:t>Ordering numbers to 100</a:t>
            </a:r>
            <a:endParaRPr lang="en-GB" sz="2400" dirty="0">
              <a:latin typeface="SassoonPrimaryInfant" pitchFamily="2" charset="0"/>
            </a:endParaRPr>
          </a:p>
          <a:p>
            <a:r>
              <a:rPr lang="en-GB" sz="2400" dirty="0">
                <a:latin typeface="SassoonPrimaryInfant" pitchFamily="2" charset="0"/>
              </a:rPr>
              <a:t>Representing numbers in different ways (see example above</a:t>
            </a:r>
            <a:r>
              <a:rPr lang="en-GB" sz="2400" dirty="0" smtClean="0">
                <a:latin typeface="SassoonPrimaryInfant" pitchFamily="2" charset="0"/>
              </a:rPr>
              <a:t>)</a:t>
            </a:r>
          </a:p>
          <a:p>
            <a:r>
              <a:rPr lang="en-GB" sz="2400" dirty="0" smtClean="0">
                <a:latin typeface="SassoonPrimaryInfant" pitchFamily="2" charset="0"/>
              </a:rPr>
              <a:t>Number bonds to 10, 20 and 100. </a:t>
            </a:r>
            <a:endParaRPr lang="en-GB" sz="2400" dirty="0">
              <a:latin typeface="SassoonPrimaryInfant" pitchFamily="2" charset="0"/>
            </a:endParaRPr>
          </a:p>
        </p:txBody>
      </p:sp>
      <p:pic>
        <p:nvPicPr>
          <p:cNvPr id="4" name="Picture 3"/>
          <p:cNvPicPr>
            <a:picLocks noChangeAspect="1"/>
          </p:cNvPicPr>
          <p:nvPr/>
        </p:nvPicPr>
        <p:blipFill>
          <a:blip r:embed="rId3"/>
          <a:stretch>
            <a:fillRect/>
          </a:stretch>
        </p:blipFill>
        <p:spPr>
          <a:xfrm>
            <a:off x="6601120" y="77146"/>
            <a:ext cx="4505201" cy="2231417"/>
          </a:xfrm>
          <a:prstGeom prst="rect">
            <a:avLst/>
          </a:prstGeom>
        </p:spPr>
      </p:pic>
    </p:spTree>
    <p:extLst>
      <p:ext uri="{BB962C8B-B14F-4D97-AF65-F5344CB8AC3E}">
        <p14:creationId xmlns:p14="http://schemas.microsoft.com/office/powerpoint/2010/main" val="2224267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9BAF-F58B-CB42-EC16-21BB4971B02C}"/>
              </a:ext>
            </a:extLst>
          </p:cNvPr>
          <p:cNvSpPr>
            <a:spLocks noGrp="1"/>
          </p:cNvSpPr>
          <p:nvPr>
            <p:ph type="title"/>
          </p:nvPr>
        </p:nvSpPr>
        <p:spPr/>
        <p:txBody>
          <a:bodyPr>
            <a:normAutofit/>
          </a:bodyPr>
          <a:lstStyle/>
          <a:p>
            <a:r>
              <a:rPr lang="en-GB" sz="4000" dirty="0">
                <a:latin typeface="SassoonPrimaryInfant" pitchFamily="2" charset="0"/>
              </a:rPr>
              <a:t>PE</a:t>
            </a:r>
          </a:p>
        </p:txBody>
      </p:sp>
      <p:sp>
        <p:nvSpPr>
          <p:cNvPr id="3" name="Content Placeholder 2">
            <a:extLst>
              <a:ext uri="{FF2B5EF4-FFF2-40B4-BE49-F238E27FC236}">
                <a16:creationId xmlns:a16="http://schemas.microsoft.com/office/drawing/2014/main" id="{6905A9C2-DFF8-5EDA-78FE-5454FE3D6293}"/>
              </a:ext>
            </a:extLst>
          </p:cNvPr>
          <p:cNvSpPr>
            <a:spLocks noGrp="1"/>
          </p:cNvSpPr>
          <p:nvPr>
            <p:ph idx="1"/>
          </p:nvPr>
        </p:nvSpPr>
        <p:spPr>
          <a:xfrm>
            <a:off x="455266" y="1690326"/>
            <a:ext cx="8596668" cy="3880773"/>
          </a:xfrm>
        </p:spPr>
        <p:txBody>
          <a:bodyPr>
            <a:normAutofit fontScale="62500" lnSpcReduction="20000"/>
          </a:bodyPr>
          <a:lstStyle/>
          <a:p>
            <a:pPr>
              <a:lnSpc>
                <a:spcPct val="115000"/>
              </a:lnSpc>
              <a:spcAft>
                <a:spcPts val="1000"/>
              </a:spcAft>
            </a:pPr>
            <a:r>
              <a:rPr lang="en-GB" sz="4000" dirty="0">
                <a:latin typeface="SassoonPrimaryInfant" pitchFamily="2" charset="0"/>
                <a:ea typeface="Calibri" panose="020F0502020204030204" pitchFamily="34" charset="0"/>
                <a:cs typeface="Times New Roman" panose="02020603050405020304" pitchFamily="18" charset="0"/>
              </a:rPr>
              <a:t>T</a:t>
            </a:r>
            <a:r>
              <a:rPr lang="en-GB" sz="4600" dirty="0" smtClean="0">
                <a:effectLst/>
                <a:latin typeface="SassoonPrimaryInfant" pitchFamily="2" charset="0"/>
                <a:ea typeface="Calibri" panose="020F0502020204030204" pitchFamily="34" charset="0"/>
                <a:cs typeface="Times New Roman" panose="02020603050405020304" pitchFamily="18" charset="0"/>
              </a:rPr>
              <a:t>wo </a:t>
            </a:r>
            <a:r>
              <a:rPr lang="en-GB" sz="4600" dirty="0">
                <a:effectLst/>
                <a:latin typeface="SassoonPrimaryInfant" pitchFamily="2" charset="0"/>
                <a:ea typeface="Calibri" panose="020F0502020204030204" pitchFamily="34" charset="0"/>
                <a:cs typeface="Times New Roman" panose="02020603050405020304" pitchFamily="18" charset="0"/>
              </a:rPr>
              <a:t>PE lessons a </a:t>
            </a:r>
            <a:r>
              <a:rPr lang="en-GB" sz="4600" dirty="0" smtClean="0">
                <a:effectLst/>
                <a:latin typeface="SassoonPrimaryInfant" pitchFamily="2" charset="0"/>
                <a:ea typeface="Calibri" panose="020F0502020204030204" pitchFamily="34" charset="0"/>
                <a:cs typeface="Times New Roman" panose="02020603050405020304" pitchFamily="18" charset="0"/>
              </a:rPr>
              <a:t>week: </a:t>
            </a:r>
          </a:p>
          <a:p>
            <a:pPr marL="0" indent="0">
              <a:lnSpc>
                <a:spcPct val="115000"/>
              </a:lnSpc>
              <a:spcAft>
                <a:spcPts val="1000"/>
              </a:spcAft>
              <a:buNone/>
            </a:pPr>
            <a:r>
              <a:rPr lang="en-GB" sz="4600" dirty="0" smtClean="0">
                <a:effectLst/>
                <a:latin typeface="SassoonPrimaryInfant" pitchFamily="2" charset="0"/>
                <a:ea typeface="Calibri" panose="020F0502020204030204" pitchFamily="34" charset="0"/>
                <a:cs typeface="Times New Roman" panose="02020603050405020304" pitchFamily="18" charset="0"/>
              </a:rPr>
              <a:t>2A</a:t>
            </a:r>
            <a:r>
              <a:rPr lang="en-GB" sz="4600" dirty="0" smtClean="0">
                <a:solidFill>
                  <a:schemeClr val="tx1"/>
                </a:solidFill>
                <a:effectLst/>
                <a:latin typeface="SassoonPrimaryInfant" pitchFamily="2" charset="0"/>
                <a:ea typeface="Calibri" panose="020F0502020204030204" pitchFamily="34" charset="0"/>
                <a:cs typeface="Times New Roman" panose="02020603050405020304" pitchFamily="18" charset="0"/>
              </a:rPr>
              <a:t>: Wednesday &amp; Thursday. </a:t>
            </a:r>
          </a:p>
          <a:p>
            <a:pPr marL="0" indent="0">
              <a:lnSpc>
                <a:spcPct val="115000"/>
              </a:lnSpc>
              <a:spcAft>
                <a:spcPts val="1000"/>
              </a:spcAft>
              <a:buNone/>
            </a:pPr>
            <a:r>
              <a:rPr lang="en-GB" sz="4600" dirty="0" smtClean="0">
                <a:solidFill>
                  <a:schemeClr val="tx1"/>
                </a:solidFill>
                <a:effectLst/>
                <a:latin typeface="SassoonPrimaryInfant" pitchFamily="2" charset="0"/>
                <a:ea typeface="Calibri" panose="020F0502020204030204" pitchFamily="34" charset="0"/>
                <a:cs typeface="Times New Roman" panose="02020603050405020304" pitchFamily="18" charset="0"/>
              </a:rPr>
              <a:t>2R: Monday &amp; Thursday </a:t>
            </a:r>
            <a:endParaRPr lang="en-GB" sz="4600" dirty="0">
              <a:solidFill>
                <a:schemeClr val="tx1"/>
              </a:solidFill>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4000" dirty="0" smtClean="0">
                <a:latin typeface="SassoonPrimaryInfant" pitchFamily="2" charset="0"/>
                <a:ea typeface="Calibri" panose="020F0502020204030204" pitchFamily="34" charset="0"/>
                <a:cs typeface="Times New Roman" panose="02020603050405020304" pitchFamily="18" charset="0"/>
              </a:rPr>
              <a:t>Children</a:t>
            </a:r>
            <a:r>
              <a:rPr lang="en-GB" sz="4600" dirty="0" smtClean="0">
                <a:effectLst/>
                <a:latin typeface="SassoonPrimaryInfant" pitchFamily="2" charset="0"/>
                <a:ea typeface="Calibri" panose="020F0502020204030204" pitchFamily="34" charset="0"/>
                <a:cs typeface="Times New Roman" panose="02020603050405020304" pitchFamily="18" charset="0"/>
              </a:rPr>
              <a:t> </a:t>
            </a:r>
            <a:r>
              <a:rPr lang="en-GB" sz="4600" dirty="0">
                <a:effectLst/>
                <a:latin typeface="SassoonPrimaryInfant" pitchFamily="2" charset="0"/>
                <a:ea typeface="Calibri" panose="020F0502020204030204" pitchFamily="34" charset="0"/>
                <a:cs typeface="Times New Roman" panose="02020603050405020304" pitchFamily="18" charset="0"/>
              </a:rPr>
              <a:t>should </a:t>
            </a:r>
            <a:r>
              <a:rPr lang="en-GB" sz="4000" dirty="0" smtClean="0">
                <a:latin typeface="SassoonPrimaryInfant" pitchFamily="2" charset="0"/>
                <a:ea typeface="Calibri" panose="020F0502020204030204" pitchFamily="34" charset="0"/>
                <a:cs typeface="Times New Roman" panose="02020603050405020304" pitchFamily="18" charset="0"/>
              </a:rPr>
              <a:t>come to</a:t>
            </a:r>
            <a:r>
              <a:rPr lang="en-GB" sz="4600" dirty="0" smtClean="0">
                <a:effectLst/>
                <a:latin typeface="SassoonPrimaryInfant" pitchFamily="2" charset="0"/>
                <a:ea typeface="Calibri" panose="020F0502020204030204" pitchFamily="34" charset="0"/>
                <a:cs typeface="Times New Roman" panose="02020603050405020304" pitchFamily="18" charset="0"/>
              </a:rPr>
              <a:t> </a:t>
            </a:r>
            <a:r>
              <a:rPr lang="en-GB" sz="4600" dirty="0">
                <a:effectLst/>
                <a:latin typeface="SassoonPrimaryInfant" pitchFamily="2" charset="0"/>
                <a:ea typeface="Calibri" panose="020F0502020204030204" pitchFamily="34" charset="0"/>
                <a:cs typeface="Times New Roman" panose="02020603050405020304" pitchFamily="18" charset="0"/>
              </a:rPr>
              <a:t>school wearing their PE </a:t>
            </a:r>
            <a:r>
              <a:rPr lang="en-GB" sz="4000" dirty="0">
                <a:latin typeface="SassoonPrimaryInfant" pitchFamily="2" charset="0"/>
                <a:ea typeface="Calibri" panose="020F0502020204030204" pitchFamily="34" charset="0"/>
                <a:cs typeface="Times New Roman" panose="02020603050405020304" pitchFamily="18" charset="0"/>
              </a:rPr>
              <a:t>kit. </a:t>
            </a:r>
          </a:p>
          <a:p>
            <a:pPr>
              <a:lnSpc>
                <a:spcPct val="115000"/>
              </a:lnSpc>
              <a:spcAft>
                <a:spcPts val="1000"/>
              </a:spcAft>
            </a:pPr>
            <a:r>
              <a:rPr lang="en-GB" sz="4600" dirty="0">
                <a:effectLst/>
                <a:latin typeface="SassoonPrimaryInfant" pitchFamily="2" charset="0"/>
                <a:ea typeface="Calibri" panose="020F0502020204030204" pitchFamily="34" charset="0"/>
                <a:cs typeface="Times New Roman" panose="02020603050405020304" pitchFamily="18" charset="0"/>
              </a:rPr>
              <a:t>PE </a:t>
            </a:r>
            <a:r>
              <a:rPr lang="en-GB" sz="4600" dirty="0" smtClean="0">
                <a:effectLst/>
                <a:latin typeface="SassoonPrimaryInfant" pitchFamily="2" charset="0"/>
                <a:ea typeface="Calibri" panose="020F0502020204030204" pitchFamily="34" charset="0"/>
                <a:cs typeface="Times New Roman" panose="02020603050405020304" pitchFamily="18" charset="0"/>
              </a:rPr>
              <a:t>kit </a:t>
            </a:r>
            <a:r>
              <a:rPr lang="en-GB" sz="4600" dirty="0">
                <a:effectLst/>
                <a:latin typeface="SassoonPrimaryInfant" pitchFamily="2" charset="0"/>
                <a:ea typeface="Calibri" panose="020F0502020204030204" pitchFamily="34" charset="0"/>
                <a:cs typeface="Times New Roman" panose="02020603050405020304" pitchFamily="18" charset="0"/>
              </a:rPr>
              <a:t>should consist of black shorts/jogging bottoms and a white t-shirt with </a:t>
            </a:r>
            <a:r>
              <a:rPr lang="en-GB" sz="4600" b="1" dirty="0" smtClean="0">
                <a:effectLst/>
                <a:latin typeface="SassoonPrimaryInfant" pitchFamily="2" charset="0"/>
                <a:ea typeface="Calibri" panose="020F0502020204030204" pitchFamily="34" charset="0"/>
                <a:cs typeface="Times New Roman" panose="02020603050405020304" pitchFamily="18" charset="0"/>
              </a:rPr>
              <a:t>trainers</a:t>
            </a:r>
            <a:r>
              <a:rPr lang="en-GB" sz="5100" dirty="0">
                <a:effectLst/>
                <a:latin typeface="SassoonPrimaryInfant" pitchFamily="2" charset="0"/>
                <a:ea typeface="Calibri" panose="020F0502020204030204" pitchFamily="34"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397445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0FCEB-1032-82E2-AFC4-B7C8268BAE9F}"/>
              </a:ext>
            </a:extLst>
          </p:cNvPr>
          <p:cNvSpPr>
            <a:spLocks noGrp="1"/>
          </p:cNvSpPr>
          <p:nvPr>
            <p:ph type="title"/>
          </p:nvPr>
        </p:nvSpPr>
        <p:spPr/>
        <p:txBody>
          <a:bodyPr>
            <a:normAutofit/>
          </a:bodyPr>
          <a:lstStyle/>
          <a:p>
            <a:r>
              <a:rPr lang="en-GB" sz="4000" dirty="0">
                <a:latin typeface="SassoonPrimaryInfant" pitchFamily="2" charset="0"/>
              </a:rPr>
              <a:t>Snack &amp; Water</a:t>
            </a:r>
          </a:p>
        </p:txBody>
      </p:sp>
      <p:sp>
        <p:nvSpPr>
          <p:cNvPr id="3" name="Content Placeholder 2">
            <a:extLst>
              <a:ext uri="{FF2B5EF4-FFF2-40B4-BE49-F238E27FC236}">
                <a16:creationId xmlns:a16="http://schemas.microsoft.com/office/drawing/2014/main" id="{85905DDA-77B6-2EC5-1C42-D81FA8659D35}"/>
              </a:ext>
            </a:extLst>
          </p:cNvPr>
          <p:cNvSpPr>
            <a:spLocks noGrp="1"/>
          </p:cNvSpPr>
          <p:nvPr>
            <p:ph idx="1"/>
          </p:nvPr>
        </p:nvSpPr>
        <p:spPr>
          <a:xfrm>
            <a:off x="677334" y="1930400"/>
            <a:ext cx="9990908" cy="3318936"/>
          </a:xfrm>
        </p:spPr>
        <p:txBody>
          <a:bodyPr>
            <a:noAutofit/>
          </a:bodyPr>
          <a:lstStyle/>
          <a:p>
            <a:r>
              <a:rPr lang="en-GB" sz="2400" dirty="0" smtClean="0">
                <a:latin typeface="SassoonPrimaryInfant" pitchFamily="2" charset="0"/>
              </a:rPr>
              <a:t>A piece of fruit is provided at break time. </a:t>
            </a:r>
          </a:p>
          <a:p>
            <a:endParaRPr lang="en-GB" sz="2400" dirty="0">
              <a:latin typeface="SassoonPrimaryInfant" pitchFamily="2" charset="0"/>
            </a:endParaRPr>
          </a:p>
          <a:p>
            <a:r>
              <a:rPr lang="en-GB" sz="2400" dirty="0" smtClean="0">
                <a:latin typeface="SassoonPrimaryInfant" pitchFamily="2" charset="0"/>
              </a:rPr>
              <a:t>Your child may bring in a healthy snack from home</a:t>
            </a:r>
            <a:r>
              <a:rPr lang="en-GB" sz="2400" dirty="0">
                <a:latin typeface="SassoonPrimaryInfant" pitchFamily="2" charset="0"/>
              </a:rPr>
              <a:t> </a:t>
            </a:r>
            <a:r>
              <a:rPr lang="en-GB" sz="2400" dirty="0" smtClean="0">
                <a:latin typeface="SassoonPrimaryInfant" pitchFamily="2" charset="0"/>
              </a:rPr>
              <a:t>if they wish. </a:t>
            </a:r>
          </a:p>
          <a:p>
            <a:pPr marL="0" indent="0">
              <a:buNone/>
            </a:pPr>
            <a:endParaRPr lang="en-GB" sz="2400" dirty="0">
              <a:latin typeface="SassoonPrimaryInfant" pitchFamily="2" charset="0"/>
            </a:endParaRPr>
          </a:p>
          <a:p>
            <a:r>
              <a:rPr lang="en-GB" sz="2400" dirty="0">
                <a:latin typeface="SassoonPrimaryInfant" pitchFamily="2" charset="0"/>
              </a:rPr>
              <a:t>Children </a:t>
            </a:r>
            <a:r>
              <a:rPr lang="en-GB" sz="2400" dirty="0" smtClean="0">
                <a:latin typeface="SassoonPrimaryInfant" pitchFamily="2" charset="0"/>
              </a:rPr>
              <a:t>can also </a:t>
            </a:r>
            <a:r>
              <a:rPr lang="en-GB" sz="2400" dirty="0">
                <a:latin typeface="SassoonPrimaryInfant" pitchFamily="2" charset="0"/>
              </a:rPr>
              <a:t>bring a </a:t>
            </a:r>
            <a:r>
              <a:rPr lang="en-GB" sz="2400" dirty="0" smtClean="0">
                <a:latin typeface="SassoonPrimaryInfant" pitchFamily="2" charset="0"/>
              </a:rPr>
              <a:t>(named) water </a:t>
            </a:r>
            <a:r>
              <a:rPr lang="en-GB" sz="2400" dirty="0">
                <a:latin typeface="SassoonPrimaryInfant" pitchFamily="2" charset="0"/>
              </a:rPr>
              <a:t>bottle into school each day</a:t>
            </a:r>
            <a:r>
              <a:rPr lang="en-GB" sz="2400" dirty="0" smtClean="0">
                <a:latin typeface="SassoonPrimaryInfant" pitchFamily="2" charset="0"/>
              </a:rPr>
              <a:t>.</a:t>
            </a:r>
            <a:br>
              <a:rPr lang="en-GB" sz="2400" dirty="0" smtClean="0">
                <a:latin typeface="SassoonPrimaryInfant" pitchFamily="2" charset="0"/>
              </a:rPr>
            </a:br>
            <a:endParaRPr lang="en-GB" sz="2400" dirty="0">
              <a:latin typeface="SassoonPrimaryInfant" pitchFamily="2" charset="0"/>
            </a:endParaRPr>
          </a:p>
          <a:p>
            <a:r>
              <a:rPr lang="en-GB" sz="2400" dirty="0">
                <a:latin typeface="SassoonPrimaryInfant" pitchFamily="2" charset="0"/>
              </a:rPr>
              <a:t>Children who are entitled to milk </a:t>
            </a:r>
            <a:r>
              <a:rPr lang="en-GB" sz="2400" dirty="0" smtClean="0">
                <a:latin typeface="SassoonPrimaryInfant" pitchFamily="2" charset="0"/>
              </a:rPr>
              <a:t>will receive it before break. </a:t>
            </a:r>
            <a:endParaRPr lang="en-GB" sz="2400" dirty="0">
              <a:latin typeface="SassoonPrimaryInfant" pitchFamily="2" charset="0"/>
            </a:endParaRPr>
          </a:p>
        </p:txBody>
      </p:sp>
    </p:spTree>
    <p:extLst>
      <p:ext uri="{BB962C8B-B14F-4D97-AF65-F5344CB8AC3E}">
        <p14:creationId xmlns:p14="http://schemas.microsoft.com/office/powerpoint/2010/main" val="182487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PrimaryInfant" pitchFamily="2" charset="0"/>
              </a:rPr>
              <a:t>Social Media </a:t>
            </a:r>
            <a:endParaRPr lang="en-GB" dirty="0">
              <a:latin typeface="SassoonPrimaryInfant" pitchFamily="2" charset="0"/>
            </a:endParaRPr>
          </a:p>
        </p:txBody>
      </p:sp>
      <p:pic>
        <p:nvPicPr>
          <p:cNvPr id="4" name="Picture 3"/>
          <p:cNvPicPr>
            <a:picLocks noChangeAspect="1"/>
          </p:cNvPicPr>
          <p:nvPr/>
        </p:nvPicPr>
        <p:blipFill>
          <a:blip r:embed="rId3"/>
          <a:stretch>
            <a:fillRect/>
          </a:stretch>
        </p:blipFill>
        <p:spPr>
          <a:xfrm>
            <a:off x="314451" y="1267733"/>
            <a:ext cx="6593633" cy="3648651"/>
          </a:xfrm>
          <a:prstGeom prst="rect">
            <a:avLst/>
          </a:prstGeom>
        </p:spPr>
      </p:pic>
      <p:sp>
        <p:nvSpPr>
          <p:cNvPr id="5" name="Rectangle 4">
            <a:extLst>
              <a:ext uri="{FF2B5EF4-FFF2-40B4-BE49-F238E27FC236}">
                <a16:creationId xmlns:a16="http://schemas.microsoft.com/office/drawing/2014/main" id="{419A26B6-C63E-0316-7986-AE5B288482DA}"/>
              </a:ext>
            </a:extLst>
          </p:cNvPr>
          <p:cNvSpPr/>
          <p:nvPr/>
        </p:nvSpPr>
        <p:spPr>
          <a:xfrm>
            <a:off x="4363710" y="4283293"/>
            <a:ext cx="1223916" cy="4644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4"/>
          <a:srcRect l="5567" t="26656" r="6166" b="12506"/>
          <a:stretch/>
        </p:blipFill>
        <p:spPr>
          <a:xfrm>
            <a:off x="6727491" y="1350735"/>
            <a:ext cx="5337839" cy="3482645"/>
          </a:xfrm>
          <a:prstGeom prst="rect">
            <a:avLst/>
          </a:prstGeom>
        </p:spPr>
      </p:pic>
    </p:spTree>
    <p:extLst>
      <p:ext uri="{BB962C8B-B14F-4D97-AF65-F5344CB8AC3E}">
        <p14:creationId xmlns:p14="http://schemas.microsoft.com/office/powerpoint/2010/main" val="2536633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064F-AA44-5CC2-2A19-F6C8DCED8972}"/>
              </a:ext>
            </a:extLst>
          </p:cNvPr>
          <p:cNvSpPr>
            <a:spLocks noGrp="1"/>
          </p:cNvSpPr>
          <p:nvPr>
            <p:ph type="title"/>
          </p:nvPr>
        </p:nvSpPr>
        <p:spPr>
          <a:xfrm>
            <a:off x="380380" y="229534"/>
            <a:ext cx="9601196" cy="1303867"/>
          </a:xfrm>
        </p:spPr>
        <p:txBody>
          <a:bodyPr/>
          <a:lstStyle/>
          <a:p>
            <a:r>
              <a:rPr lang="en-GB" dirty="0">
                <a:latin typeface="SassoonPrimaryInfant" pitchFamily="2" charset="0"/>
              </a:rPr>
              <a:t>Class Page</a:t>
            </a:r>
          </a:p>
        </p:txBody>
      </p:sp>
      <p:pic>
        <p:nvPicPr>
          <p:cNvPr id="4" name="Picture 3"/>
          <p:cNvPicPr>
            <a:picLocks noChangeAspect="1"/>
          </p:cNvPicPr>
          <p:nvPr/>
        </p:nvPicPr>
        <p:blipFill rotWithShape="1">
          <a:blip r:embed="rId3"/>
          <a:srcRect l="16476" t="13510" r="11762" b="4263"/>
          <a:stretch/>
        </p:blipFill>
        <p:spPr>
          <a:xfrm>
            <a:off x="1459990" y="881467"/>
            <a:ext cx="5852200" cy="5364516"/>
          </a:xfrm>
          <a:prstGeom prst="rect">
            <a:avLst/>
          </a:prstGeom>
        </p:spPr>
      </p:pic>
      <p:sp>
        <p:nvSpPr>
          <p:cNvPr id="6" name="Rectangle 5">
            <a:extLst>
              <a:ext uri="{FF2B5EF4-FFF2-40B4-BE49-F238E27FC236}">
                <a16:creationId xmlns:a16="http://schemas.microsoft.com/office/drawing/2014/main" id="{0295C6B6-955E-BBCF-6920-01002190201B}"/>
              </a:ext>
            </a:extLst>
          </p:cNvPr>
          <p:cNvSpPr/>
          <p:nvPr/>
        </p:nvSpPr>
        <p:spPr>
          <a:xfrm>
            <a:off x="5058888" y="2410691"/>
            <a:ext cx="807522" cy="1175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9860690-7D92-80B0-580B-6D05F867CF0B}"/>
              </a:ext>
            </a:extLst>
          </p:cNvPr>
          <p:cNvSpPr/>
          <p:nvPr/>
        </p:nvSpPr>
        <p:spPr>
          <a:xfrm>
            <a:off x="6341470" y="3225809"/>
            <a:ext cx="736944" cy="2367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3334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0345" y="1568267"/>
            <a:ext cx="8596668" cy="1320800"/>
          </a:xfrm>
        </p:spPr>
        <p:txBody>
          <a:bodyPr/>
          <a:lstStyle/>
          <a:p>
            <a:r>
              <a:rPr lang="en-GB" dirty="0" smtClean="0">
                <a:latin typeface="SassoonPrimaryInfant" pitchFamily="2" charset="0"/>
              </a:rPr>
              <a:t>Thank you for coming! </a:t>
            </a:r>
            <a:endParaRPr lang="en-GB" dirty="0">
              <a:latin typeface="SassoonPrimaryInfant" pitchFamily="2" charset="0"/>
            </a:endParaRPr>
          </a:p>
        </p:txBody>
      </p:sp>
      <p:sp>
        <p:nvSpPr>
          <p:cNvPr id="3" name="Content Placeholder 2"/>
          <p:cNvSpPr>
            <a:spLocks noGrp="1"/>
          </p:cNvSpPr>
          <p:nvPr>
            <p:ph idx="1"/>
          </p:nvPr>
        </p:nvSpPr>
        <p:spPr>
          <a:xfrm>
            <a:off x="1057789" y="2228667"/>
            <a:ext cx="8596668" cy="3880773"/>
          </a:xfrm>
        </p:spPr>
        <p:txBody>
          <a:bodyPr/>
          <a:lstStyle/>
          <a:p>
            <a:pPr marL="0" indent="0" algn="ctr">
              <a:buNone/>
            </a:pPr>
            <a:r>
              <a:rPr lang="en-GB" sz="2800" dirty="0" smtClean="0">
                <a:latin typeface="SassoonPrimaryInfant" pitchFamily="2" charset="0"/>
              </a:rPr>
              <a:t>Children will be released from classrooms, in the usual way</a:t>
            </a:r>
            <a:r>
              <a:rPr lang="en-GB" dirty="0" smtClean="0">
                <a:latin typeface="SassoonPrimaryInfant" pitchFamily="2" charset="0"/>
              </a:rPr>
              <a:t>.  </a:t>
            </a:r>
          </a:p>
        </p:txBody>
      </p:sp>
    </p:spTree>
    <p:extLst>
      <p:ext uri="{BB962C8B-B14F-4D97-AF65-F5344CB8AC3E}">
        <p14:creationId xmlns:p14="http://schemas.microsoft.com/office/powerpoint/2010/main" val="1694871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E9EA-56CD-CFFE-F3DD-F1514D68252E}"/>
              </a:ext>
            </a:extLst>
          </p:cNvPr>
          <p:cNvSpPr>
            <a:spLocks noGrp="1"/>
          </p:cNvSpPr>
          <p:nvPr>
            <p:ph type="title"/>
          </p:nvPr>
        </p:nvSpPr>
        <p:spPr/>
        <p:txBody>
          <a:bodyPr>
            <a:normAutofit/>
          </a:bodyPr>
          <a:lstStyle/>
          <a:p>
            <a:r>
              <a:rPr lang="en-GB" sz="4000" dirty="0">
                <a:latin typeface="SassoonPrimaryInfant" pitchFamily="2" charset="0"/>
              </a:rPr>
              <a:t>Drop off &amp; Pick up</a:t>
            </a:r>
          </a:p>
        </p:txBody>
      </p:sp>
      <p:sp>
        <p:nvSpPr>
          <p:cNvPr id="3" name="Content Placeholder 2">
            <a:extLst>
              <a:ext uri="{FF2B5EF4-FFF2-40B4-BE49-F238E27FC236}">
                <a16:creationId xmlns:a16="http://schemas.microsoft.com/office/drawing/2014/main" id="{9527FD30-2D8F-FEDA-C869-5CE83454FDF1}"/>
              </a:ext>
            </a:extLst>
          </p:cNvPr>
          <p:cNvSpPr>
            <a:spLocks noGrp="1"/>
          </p:cNvSpPr>
          <p:nvPr>
            <p:ph idx="1"/>
          </p:nvPr>
        </p:nvSpPr>
        <p:spPr>
          <a:xfrm>
            <a:off x="677334" y="1792052"/>
            <a:ext cx="10777604" cy="4456811"/>
          </a:xfrm>
        </p:spPr>
        <p:txBody>
          <a:bodyPr>
            <a:noAutofit/>
          </a:bodyPr>
          <a:lstStyle/>
          <a:p>
            <a:pPr marL="0" indent="0">
              <a:buNone/>
            </a:pPr>
            <a:r>
              <a:rPr lang="en-GB" sz="2400" b="1" dirty="0">
                <a:latin typeface="SassoonPrimaryInfant" pitchFamily="2" charset="0"/>
              </a:rPr>
              <a:t>The school day now begins promptly at 8:45. </a:t>
            </a:r>
          </a:p>
          <a:p>
            <a:endParaRPr lang="en-GB" sz="2400" dirty="0" smtClean="0">
              <a:latin typeface="SassoonPrimaryInfant" pitchFamily="2" charset="0"/>
            </a:endParaRPr>
          </a:p>
          <a:p>
            <a:r>
              <a:rPr lang="en-GB" sz="2400" dirty="0" smtClean="0">
                <a:latin typeface="SassoonPrimaryInfant" pitchFamily="2" charset="0"/>
              </a:rPr>
              <a:t>Classroom doors open at 8:40am</a:t>
            </a:r>
          </a:p>
          <a:p>
            <a:endParaRPr lang="en-GB" sz="2400" dirty="0">
              <a:latin typeface="SassoonPrimaryInfant" pitchFamily="2" charset="0"/>
            </a:endParaRPr>
          </a:p>
          <a:p>
            <a:r>
              <a:rPr lang="en-GB" sz="2400" dirty="0">
                <a:latin typeface="SassoonPrimaryInfant" pitchFamily="2" charset="0"/>
              </a:rPr>
              <a:t>We politely ask all parents </a:t>
            </a:r>
            <a:r>
              <a:rPr lang="en-GB" sz="2400" dirty="0" smtClean="0">
                <a:latin typeface="SassoonPrimaryInfant" pitchFamily="2" charset="0"/>
              </a:rPr>
              <a:t>remain </a:t>
            </a:r>
            <a:r>
              <a:rPr lang="en-GB" sz="2400" dirty="0">
                <a:latin typeface="SassoonPrimaryInfant" pitchFamily="2" charset="0"/>
              </a:rPr>
              <a:t>at the bottom of the </a:t>
            </a:r>
            <a:r>
              <a:rPr lang="en-GB" sz="2400" dirty="0" smtClean="0">
                <a:latin typeface="SassoonPrimaryInfant" pitchFamily="2" charset="0"/>
              </a:rPr>
              <a:t>grass/ramp </a:t>
            </a:r>
            <a:r>
              <a:rPr lang="en-GB" sz="2400" dirty="0">
                <a:latin typeface="SassoonPrimaryInfant" pitchFamily="2" charset="0"/>
              </a:rPr>
              <a:t>at home time. </a:t>
            </a:r>
            <a:endParaRPr lang="en-GB" sz="2400" dirty="0" smtClean="0">
              <a:latin typeface="SassoonPrimaryInfant" pitchFamily="2" charset="0"/>
            </a:endParaRPr>
          </a:p>
          <a:p>
            <a:pPr marL="0" indent="0">
              <a:buNone/>
            </a:pPr>
            <a:endParaRPr lang="en-GB" sz="2400" dirty="0" smtClean="0">
              <a:latin typeface="SassoonPrimaryInfant" pitchFamily="2" charset="0"/>
            </a:endParaRPr>
          </a:p>
          <a:p>
            <a:r>
              <a:rPr lang="en-GB" sz="2400" dirty="0" smtClean="0">
                <a:latin typeface="SassoonPrimaryInfant" pitchFamily="2" charset="0"/>
              </a:rPr>
              <a:t>If you have any questions or concerns, the best time of the day to speak to your child’s teacher is in the morning. </a:t>
            </a:r>
            <a:endParaRPr lang="en-GB" sz="2400" dirty="0">
              <a:latin typeface="SassoonPrimaryInfant" pitchFamily="2" charset="0"/>
            </a:endParaRPr>
          </a:p>
          <a:p>
            <a:pPr marL="0" indent="0">
              <a:buNone/>
            </a:pPr>
            <a:endParaRPr lang="en-GB" sz="2400" dirty="0" smtClean="0">
              <a:latin typeface="SassoonPrimaryInfant" pitchFamily="2" charset="0"/>
            </a:endParaRPr>
          </a:p>
          <a:p>
            <a:pPr marL="0" indent="0">
              <a:buNone/>
            </a:pPr>
            <a:endParaRPr lang="en-GB" sz="2400" dirty="0" smtClean="0">
              <a:latin typeface="SassoonPrimaryInfant" pitchFamily="2" charset="0"/>
            </a:endParaRPr>
          </a:p>
        </p:txBody>
      </p:sp>
      <p:pic>
        <p:nvPicPr>
          <p:cNvPr id="5" name="Picture 4" descr="School Bell Clip Art, PNG, 3043x4675px, School, Bell, Cartoon, Digital  Image, Drawing Download Free"/>
          <p:cNvPicPr/>
          <p:nvPr/>
        </p:nvPicPr>
        <p:blipFill>
          <a:blip r:embed="rId3">
            <a:extLst>
              <a:ext uri="{28A0092B-C50C-407E-A947-70E740481C1C}">
                <a14:useLocalDpi xmlns:a14="http://schemas.microsoft.com/office/drawing/2010/main" val="0"/>
              </a:ext>
            </a:extLst>
          </a:blip>
          <a:srcRect/>
          <a:stretch>
            <a:fillRect/>
          </a:stretch>
        </p:blipFill>
        <p:spPr bwMode="auto">
          <a:xfrm>
            <a:off x="4975668" y="397871"/>
            <a:ext cx="725624" cy="1020173"/>
          </a:xfrm>
          <a:prstGeom prst="rect">
            <a:avLst/>
          </a:prstGeom>
          <a:noFill/>
          <a:ln>
            <a:noFill/>
          </a:ln>
        </p:spPr>
      </p:pic>
      <p:pic>
        <p:nvPicPr>
          <p:cNvPr id="6" name="Picture 5" descr="Best Spinners and Pickers for Online Learning - We Are Teachers"/>
          <p:cNvPicPr/>
          <p:nvPr/>
        </p:nvPicPr>
        <p:blipFill>
          <a:blip r:embed="rId4">
            <a:extLst>
              <a:ext uri="{28A0092B-C50C-407E-A947-70E740481C1C}">
                <a14:useLocalDpi xmlns:a14="http://schemas.microsoft.com/office/drawing/2010/main" val="0"/>
              </a:ext>
            </a:extLst>
          </a:blip>
          <a:srcRect/>
          <a:stretch>
            <a:fillRect/>
          </a:stretch>
        </p:blipFill>
        <p:spPr bwMode="auto">
          <a:xfrm>
            <a:off x="7592169" y="747023"/>
            <a:ext cx="2312125" cy="2090058"/>
          </a:xfrm>
          <a:prstGeom prst="rect">
            <a:avLst/>
          </a:prstGeom>
          <a:noFill/>
          <a:ln>
            <a:noFill/>
          </a:ln>
        </p:spPr>
      </p:pic>
    </p:spTree>
    <p:extLst>
      <p:ext uri="{BB962C8B-B14F-4D97-AF65-F5344CB8AC3E}">
        <p14:creationId xmlns:p14="http://schemas.microsoft.com/office/powerpoint/2010/main" val="1481228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08" y="171823"/>
            <a:ext cx="8596668" cy="1320800"/>
          </a:xfrm>
        </p:spPr>
        <p:txBody>
          <a:bodyPr>
            <a:normAutofit/>
          </a:bodyPr>
          <a:lstStyle/>
          <a:p>
            <a:r>
              <a:rPr lang="en-GB" sz="4000" dirty="0" smtClean="0">
                <a:latin typeface="SassoonPrimaryInfant" pitchFamily="2" charset="0"/>
              </a:rPr>
              <a:t>A typical Year 2 day </a:t>
            </a:r>
            <a:endParaRPr lang="en-GB" sz="4000" dirty="0">
              <a:latin typeface="SassoonPrimaryInfant" pitchFamily="2" charset="0"/>
            </a:endParaRPr>
          </a:p>
        </p:txBody>
      </p:sp>
      <p:sp>
        <p:nvSpPr>
          <p:cNvPr id="3" name="Content Placeholder 2"/>
          <p:cNvSpPr>
            <a:spLocks noGrp="1"/>
          </p:cNvSpPr>
          <p:nvPr>
            <p:ph idx="1"/>
          </p:nvPr>
        </p:nvSpPr>
        <p:spPr>
          <a:xfrm>
            <a:off x="128998" y="1492623"/>
            <a:ext cx="10394576" cy="3685989"/>
          </a:xfrm>
        </p:spPr>
        <p:txBody>
          <a:bodyPr>
            <a:noAutofit/>
          </a:bodyPr>
          <a:lstStyle/>
          <a:p>
            <a:pPr marL="0" indent="0">
              <a:buNone/>
            </a:pPr>
            <a:r>
              <a:rPr lang="en-GB" sz="2400" u="sng" dirty="0" smtClean="0">
                <a:latin typeface="SassoonPrimaryInfant" pitchFamily="2" charset="0"/>
              </a:rPr>
              <a:t>Morning</a:t>
            </a:r>
          </a:p>
          <a:p>
            <a:r>
              <a:rPr lang="en-GB" sz="2400" dirty="0" smtClean="0">
                <a:latin typeface="SassoonPrimaryInfant" pitchFamily="2" charset="0"/>
              </a:rPr>
              <a:t>Grammar, Handwriting, Phonics, writing lesson, Mastering </a:t>
            </a:r>
            <a:r>
              <a:rPr lang="en-GB" sz="2400" dirty="0">
                <a:latin typeface="SassoonPrimaryInfant" pitchFamily="2" charset="0"/>
              </a:rPr>
              <a:t>number</a:t>
            </a:r>
            <a:endParaRPr lang="en-GB" sz="2400" dirty="0" smtClean="0">
              <a:latin typeface="SassoonPrimaryInfant" pitchFamily="2" charset="0"/>
            </a:endParaRPr>
          </a:p>
          <a:p>
            <a:pPr marL="0" indent="0">
              <a:buNone/>
            </a:pPr>
            <a:r>
              <a:rPr lang="en-GB" sz="2400" b="1" dirty="0" smtClean="0">
                <a:latin typeface="SassoonPrimaryInfant" pitchFamily="2" charset="0"/>
              </a:rPr>
              <a:t>PLAYTIME</a:t>
            </a:r>
            <a:r>
              <a:rPr lang="en-GB" sz="2400" dirty="0" smtClean="0">
                <a:latin typeface="SassoonPrimaryInfant" pitchFamily="2" charset="0"/>
              </a:rPr>
              <a:t> </a:t>
            </a:r>
            <a:r>
              <a:rPr lang="en-GB" dirty="0" smtClean="0">
                <a:latin typeface="SassoonPrimaryInfant" pitchFamily="2" charset="0"/>
              </a:rPr>
              <a:t>(15 </a:t>
            </a:r>
            <a:r>
              <a:rPr lang="en-GB" dirty="0" err="1" smtClean="0">
                <a:latin typeface="SassoonPrimaryInfant" pitchFamily="2" charset="0"/>
              </a:rPr>
              <a:t>mins</a:t>
            </a:r>
            <a:r>
              <a:rPr lang="en-GB" dirty="0" smtClean="0">
                <a:latin typeface="SassoonPrimaryInfant" pitchFamily="2" charset="0"/>
              </a:rPr>
              <a:t>)</a:t>
            </a:r>
          </a:p>
          <a:p>
            <a:r>
              <a:rPr lang="en-GB" sz="2400" dirty="0" smtClean="0">
                <a:latin typeface="SassoonPrimaryInfant" pitchFamily="2" charset="0"/>
              </a:rPr>
              <a:t>Mastering number, Mental Oral </a:t>
            </a:r>
            <a:r>
              <a:rPr lang="en-GB" sz="2400" dirty="0">
                <a:latin typeface="SassoonPrimaryInfant" pitchFamily="2" charset="0"/>
              </a:rPr>
              <a:t>and Counting (</a:t>
            </a:r>
            <a:r>
              <a:rPr lang="en-GB" sz="2400" dirty="0" smtClean="0">
                <a:latin typeface="SassoonPrimaryInfant" pitchFamily="2" charset="0"/>
              </a:rPr>
              <a:t>Maths), Times tables practise, Maths lesson</a:t>
            </a:r>
          </a:p>
          <a:p>
            <a:pPr marL="0" indent="0">
              <a:buNone/>
            </a:pPr>
            <a:r>
              <a:rPr lang="en-GB" sz="2400" b="1" dirty="0" smtClean="0">
                <a:latin typeface="SassoonPrimaryInfant" pitchFamily="2" charset="0"/>
              </a:rPr>
              <a:t>LUNCHTIME</a:t>
            </a:r>
            <a:r>
              <a:rPr lang="en-GB" sz="2400" dirty="0" smtClean="0">
                <a:latin typeface="SassoonPrimaryInfant" pitchFamily="2" charset="0"/>
              </a:rPr>
              <a:t> </a:t>
            </a:r>
            <a:r>
              <a:rPr lang="en-GB" dirty="0" smtClean="0">
                <a:latin typeface="SassoonPrimaryInfant" pitchFamily="2" charset="0"/>
              </a:rPr>
              <a:t>(1 hour)</a:t>
            </a:r>
            <a:endParaRPr lang="en-GB" b="1" dirty="0" smtClean="0">
              <a:latin typeface="SassoonPrimaryInfant" pitchFamily="2" charset="0"/>
            </a:endParaRPr>
          </a:p>
          <a:p>
            <a:pPr marL="0" indent="0">
              <a:buNone/>
            </a:pPr>
            <a:r>
              <a:rPr lang="en-GB" sz="2400" u="sng" dirty="0" smtClean="0">
                <a:latin typeface="SassoonPrimaryInfant" pitchFamily="2" charset="0"/>
              </a:rPr>
              <a:t>Afternoon</a:t>
            </a:r>
            <a:r>
              <a:rPr lang="en-GB" sz="2400" dirty="0" smtClean="0">
                <a:latin typeface="SassoonPrimaryInfant" pitchFamily="2" charset="0"/>
              </a:rPr>
              <a:t> </a:t>
            </a:r>
          </a:p>
          <a:p>
            <a:r>
              <a:rPr lang="en-GB" sz="2400" dirty="0" smtClean="0">
                <a:latin typeface="SassoonPrimaryInfant" pitchFamily="2" charset="0"/>
              </a:rPr>
              <a:t>Reading groups, Topic (PE, Music, Geography, History, Art, Science, RE)</a:t>
            </a:r>
            <a:endParaRPr lang="en-GB" sz="2400" dirty="0">
              <a:latin typeface="SassoonPrimaryInfant" pitchFamily="2" charset="0"/>
            </a:endParaRPr>
          </a:p>
          <a:p>
            <a:pPr marL="0" indent="0" algn="ctr">
              <a:buNone/>
            </a:pPr>
            <a:endParaRPr lang="en-GB" sz="2400" b="1" dirty="0" smtClean="0">
              <a:latin typeface="SassoonPrimaryInfant" pitchFamily="2" charset="0"/>
            </a:endParaRPr>
          </a:p>
        </p:txBody>
      </p:sp>
      <p:sp>
        <p:nvSpPr>
          <p:cNvPr id="6" name="Content Placeholder 2"/>
          <p:cNvSpPr txBox="1">
            <a:spLocks/>
          </p:cNvSpPr>
          <p:nvPr/>
        </p:nvSpPr>
        <p:spPr>
          <a:xfrm>
            <a:off x="5944850"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endParaRPr lang="en-GB" dirty="0"/>
          </a:p>
        </p:txBody>
      </p:sp>
    </p:spTree>
    <p:extLst>
      <p:ext uri="{BB962C8B-B14F-4D97-AF65-F5344CB8AC3E}">
        <p14:creationId xmlns:p14="http://schemas.microsoft.com/office/powerpoint/2010/main" val="2304819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DFB2-F1A6-A4F7-237D-9C84244A113D}"/>
              </a:ext>
            </a:extLst>
          </p:cNvPr>
          <p:cNvSpPr>
            <a:spLocks noGrp="1"/>
          </p:cNvSpPr>
          <p:nvPr>
            <p:ph type="title"/>
          </p:nvPr>
        </p:nvSpPr>
        <p:spPr>
          <a:xfrm>
            <a:off x="585894" y="178525"/>
            <a:ext cx="8596668" cy="1320800"/>
          </a:xfrm>
        </p:spPr>
        <p:txBody>
          <a:bodyPr>
            <a:normAutofit/>
          </a:bodyPr>
          <a:lstStyle/>
          <a:p>
            <a:r>
              <a:rPr lang="en-GB" sz="4000" dirty="0">
                <a:latin typeface="SassoonPrimaryInfant" pitchFamily="2" charset="0"/>
              </a:rPr>
              <a:t>Reading </a:t>
            </a:r>
            <a:r>
              <a:rPr lang="en-GB" sz="4000" dirty="0" smtClean="0">
                <a:latin typeface="SassoonPrimaryInfant" pitchFamily="2" charset="0"/>
              </a:rPr>
              <a:t>in Year 2</a:t>
            </a:r>
            <a:endParaRPr lang="en-GB" sz="4000" dirty="0">
              <a:latin typeface="SassoonPrimaryInfant" pitchFamily="2" charset="0"/>
            </a:endParaRPr>
          </a:p>
        </p:txBody>
      </p:sp>
      <p:sp>
        <p:nvSpPr>
          <p:cNvPr id="3" name="Content Placeholder 2">
            <a:extLst>
              <a:ext uri="{FF2B5EF4-FFF2-40B4-BE49-F238E27FC236}">
                <a16:creationId xmlns:a16="http://schemas.microsoft.com/office/drawing/2014/main" id="{8621B03B-4702-2287-2388-9D4C63FEA654}"/>
              </a:ext>
            </a:extLst>
          </p:cNvPr>
          <p:cNvSpPr>
            <a:spLocks noGrp="1"/>
          </p:cNvSpPr>
          <p:nvPr>
            <p:ph idx="1"/>
          </p:nvPr>
        </p:nvSpPr>
        <p:spPr>
          <a:xfrm>
            <a:off x="404949" y="1172269"/>
            <a:ext cx="10528662" cy="3604025"/>
          </a:xfrm>
        </p:spPr>
        <p:txBody>
          <a:bodyPr>
            <a:noAutofit/>
          </a:bodyPr>
          <a:lstStyle/>
          <a:p>
            <a:pPr>
              <a:lnSpc>
                <a:spcPct val="115000"/>
              </a:lnSpc>
              <a:spcAft>
                <a:spcPts val="1000"/>
              </a:spcAft>
            </a:pPr>
            <a:r>
              <a:rPr lang="en-GB" sz="2400" dirty="0">
                <a:effectLst/>
                <a:latin typeface="SassoonPrimaryInfant" pitchFamily="2" charset="0"/>
                <a:ea typeface="Calibri" panose="020F0502020204030204" pitchFamily="34" charset="0"/>
                <a:cs typeface="Times New Roman" panose="02020603050405020304" pitchFamily="18" charset="0"/>
              </a:rPr>
              <a:t>Your child will be assigned </a:t>
            </a:r>
            <a:r>
              <a:rPr lang="en-GB" sz="2400" b="1" dirty="0">
                <a:effectLst/>
                <a:latin typeface="SassoonPrimaryInfant" pitchFamily="2" charset="0"/>
                <a:ea typeface="Calibri" panose="020F0502020204030204" pitchFamily="34" charset="0"/>
                <a:cs typeface="Times New Roman" panose="02020603050405020304" pitchFamily="18" charset="0"/>
              </a:rPr>
              <a:t>one </a:t>
            </a:r>
            <a:r>
              <a:rPr lang="en-GB" sz="2400" b="1" dirty="0" smtClean="0">
                <a:effectLst/>
                <a:latin typeface="SassoonPrimaryInfant" pitchFamily="2" charset="0"/>
                <a:ea typeface="Calibri" panose="020F0502020204030204" pitchFamily="34" charset="0"/>
                <a:cs typeface="Times New Roman" panose="02020603050405020304" pitchFamily="18" charset="0"/>
              </a:rPr>
              <a:t>e-book every two </a:t>
            </a:r>
            <a:r>
              <a:rPr lang="en-GB" sz="2400" b="1" dirty="0" smtClean="0">
                <a:effectLst/>
                <a:latin typeface="SassoonPrimaryInfant" pitchFamily="2" charset="0"/>
                <a:ea typeface="Calibri" panose="020F0502020204030204" pitchFamily="34" charset="0"/>
                <a:cs typeface="Times New Roman" panose="02020603050405020304" pitchFamily="18" charset="0"/>
              </a:rPr>
              <a:t>weeks</a:t>
            </a:r>
            <a:r>
              <a:rPr lang="en-GB" sz="2400" dirty="0" smtClean="0">
                <a:latin typeface="SassoonPrimaryInfant" pitchFamily="2" charset="0"/>
                <a:ea typeface="Calibri" panose="020F0502020204030204" pitchFamily="34" charset="0"/>
                <a:cs typeface="Times New Roman" panose="02020603050405020304" pitchFamily="18" charset="0"/>
              </a:rPr>
              <a:t>-read half one week. Finish the second half the next week.</a:t>
            </a:r>
            <a:r>
              <a:rPr lang="en-GB" sz="2400" dirty="0" smtClean="0">
                <a:effectLst/>
                <a:latin typeface="SassoonPrimaryInfant" pitchFamily="2" charset="0"/>
                <a:ea typeface="Calibri" panose="020F0502020204030204" pitchFamily="34" charset="0"/>
                <a:cs typeface="Times New Roman" panose="02020603050405020304" pitchFamily="18" charset="0"/>
              </a:rPr>
              <a:t> </a:t>
            </a:r>
            <a:r>
              <a:rPr lang="en-GB" sz="2400" dirty="0">
                <a:effectLst/>
                <a:latin typeface="SassoonPrimaryInfant" pitchFamily="2" charset="0"/>
                <a:ea typeface="Calibri" panose="020F0502020204030204" pitchFamily="34" charset="0"/>
                <a:cs typeface="Times New Roman" panose="02020603050405020304" pitchFamily="18" charset="0"/>
              </a:rPr>
              <a:t>This is the book they have read in school that week, which they should read fluently, or with very little support</a:t>
            </a:r>
            <a:r>
              <a:rPr lang="en-GB" sz="2400" dirty="0" smtClean="0">
                <a:effectLst/>
                <a:latin typeface="SassoonPrimaryInfant" pitchFamily="2" charset="0"/>
                <a:ea typeface="Calibri" panose="020F0502020204030204" pitchFamily="34" charset="0"/>
                <a:cs typeface="Times New Roman" panose="02020603050405020304" pitchFamily="18" charset="0"/>
              </a:rPr>
              <a:t>. E-book log ins are stuck in on the inside cover of </a:t>
            </a:r>
            <a:r>
              <a:rPr lang="en-GB" sz="2400" dirty="0" smtClean="0">
                <a:latin typeface="SassoonPrimaryInfant" pitchFamily="2" charset="0"/>
                <a:ea typeface="Calibri" panose="020F0502020204030204" pitchFamily="34" charset="0"/>
                <a:cs typeface="Times New Roman" panose="02020603050405020304" pitchFamily="18" charset="0"/>
              </a:rPr>
              <a:t>your child’s diary.</a:t>
            </a:r>
          </a:p>
          <a:p>
            <a:pPr>
              <a:lnSpc>
                <a:spcPct val="115000"/>
              </a:lnSpc>
              <a:spcAft>
                <a:spcPts val="1000"/>
              </a:spcAft>
            </a:pPr>
            <a:r>
              <a:rPr lang="en-GB" sz="2400" dirty="0" smtClean="0">
                <a:effectLst/>
                <a:latin typeface="SassoonPrimaryInfant" pitchFamily="2" charset="0"/>
                <a:ea typeface="Calibri" panose="020F0502020204030204" pitchFamily="34" charset="0"/>
                <a:cs typeface="Times New Roman" panose="02020603050405020304" pitchFamily="18" charset="0"/>
              </a:rPr>
              <a:t>Your </a:t>
            </a:r>
            <a:r>
              <a:rPr lang="en-GB" sz="2400" dirty="0">
                <a:effectLst/>
                <a:latin typeface="SassoonPrimaryInfant" pitchFamily="2" charset="0"/>
                <a:ea typeface="Calibri" panose="020F0502020204030204" pitchFamily="34" charset="0"/>
                <a:cs typeface="Times New Roman" panose="02020603050405020304" pitchFamily="18" charset="0"/>
              </a:rPr>
              <a:t>child will also bring home</a:t>
            </a:r>
            <a:r>
              <a:rPr lang="en-GB" sz="2400" b="1" dirty="0">
                <a:effectLst/>
                <a:latin typeface="SassoonPrimaryInfant" pitchFamily="2" charset="0"/>
                <a:ea typeface="Calibri" panose="020F0502020204030204" pitchFamily="34" charset="0"/>
                <a:cs typeface="Times New Roman" panose="02020603050405020304" pitchFamily="18" charset="0"/>
              </a:rPr>
              <a:t> </a:t>
            </a:r>
            <a:r>
              <a:rPr lang="en-GB" sz="2400" b="1" dirty="0" smtClean="0">
                <a:effectLst/>
                <a:latin typeface="SassoonPrimaryInfant" pitchFamily="2" charset="0"/>
                <a:ea typeface="Calibri" panose="020F0502020204030204" pitchFamily="34" charset="0"/>
                <a:cs typeface="Times New Roman" panose="02020603050405020304" pitchFamily="18" charset="0"/>
              </a:rPr>
              <a:t>two reading books</a:t>
            </a:r>
            <a:r>
              <a:rPr lang="en-GB" sz="2400" dirty="0" smtClean="0">
                <a:effectLst/>
                <a:latin typeface="SassoonPrimaryInfant" pitchFamily="2" charset="0"/>
                <a:ea typeface="Calibri" panose="020F0502020204030204" pitchFamily="34" charset="0"/>
                <a:cs typeface="Times New Roman" panose="02020603050405020304" pitchFamily="18" charset="0"/>
              </a:rPr>
              <a:t> </a:t>
            </a:r>
            <a:r>
              <a:rPr lang="en-GB" sz="2400" dirty="0">
                <a:effectLst/>
                <a:latin typeface="SassoonPrimaryInfant" pitchFamily="2" charset="0"/>
                <a:ea typeface="Calibri" panose="020F0502020204030204" pitchFamily="34" charset="0"/>
                <a:cs typeface="Times New Roman" panose="02020603050405020304" pitchFamily="18" charset="0"/>
              </a:rPr>
              <a:t>each </a:t>
            </a:r>
            <a:r>
              <a:rPr lang="en-GB" sz="2400" b="1" dirty="0">
                <a:effectLst/>
                <a:latin typeface="SassoonPrimaryInfant" pitchFamily="2" charset="0"/>
                <a:ea typeface="Calibri" panose="020F0502020204030204" pitchFamily="34" charset="0"/>
                <a:cs typeface="Times New Roman" panose="02020603050405020304" pitchFamily="18" charset="0"/>
              </a:rPr>
              <a:t>Monday</a:t>
            </a:r>
            <a:r>
              <a:rPr lang="en-GB" sz="2400" dirty="0">
                <a:effectLst/>
                <a:latin typeface="SassoonPrimaryInfant" pitchFamily="2" charset="0"/>
                <a:ea typeface="Calibri" panose="020F0502020204030204" pitchFamily="34" charset="0"/>
                <a:cs typeface="Times New Roman" panose="02020603050405020304" pitchFamily="18" charset="0"/>
              </a:rPr>
              <a:t>. Please can you ensure these books are returned on a </a:t>
            </a:r>
            <a:r>
              <a:rPr lang="en-GB" sz="2400" b="1" dirty="0">
                <a:effectLst/>
                <a:latin typeface="SassoonPrimaryInfant" pitchFamily="2" charset="0"/>
                <a:ea typeface="Calibri" panose="020F0502020204030204" pitchFamily="34" charset="0"/>
                <a:cs typeface="Times New Roman" panose="02020603050405020304" pitchFamily="18" charset="0"/>
              </a:rPr>
              <a:t>Monday</a:t>
            </a:r>
            <a:r>
              <a:rPr lang="en-GB" sz="2400" dirty="0">
                <a:effectLst/>
                <a:latin typeface="SassoonPrimaryInfant" pitchFamily="2" charset="0"/>
                <a:ea typeface="Calibri" panose="020F0502020204030204" pitchFamily="34" charset="0"/>
                <a:cs typeface="Times New Roman" panose="02020603050405020304" pitchFamily="18" charset="0"/>
              </a:rPr>
              <a:t>, ready to be changed. Please listen to your child read aloud every night and sign their reading diary, to show they have read. </a:t>
            </a:r>
            <a:endParaRPr lang="en-GB" sz="2400" dirty="0" smtClean="0">
              <a:effectLst/>
              <a:latin typeface="SassoonPrimaryInfant"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2400" dirty="0" smtClean="0">
                <a:latin typeface="SassoonPrimaryInfant" pitchFamily="2" charset="0"/>
                <a:ea typeface="Calibri" panose="020F0502020204030204" pitchFamily="34" charset="0"/>
                <a:cs typeface="Times New Roman" panose="02020603050405020304" pitchFamily="18" charset="0"/>
              </a:rPr>
              <a:t>Terrific Texts </a:t>
            </a:r>
            <a:r>
              <a:rPr lang="en-GB" sz="2400" dirty="0" smtClean="0">
                <a:latin typeface="SassoonPrimaryInfant" pitchFamily="2" charset="0"/>
                <a:ea typeface="Calibri" panose="020F0502020204030204" pitchFamily="34" charset="0"/>
                <a:cs typeface="Times New Roman" panose="02020603050405020304" pitchFamily="18" charset="0"/>
              </a:rPr>
              <a:t>will be </a:t>
            </a:r>
            <a:r>
              <a:rPr lang="en-GB" sz="2400" dirty="0" smtClean="0">
                <a:latin typeface="SassoonPrimaryInfant" pitchFamily="2" charset="0"/>
                <a:ea typeface="Calibri" panose="020F0502020204030204" pitchFamily="34" charset="0"/>
                <a:cs typeface="Times New Roman" panose="02020603050405020304" pitchFamily="18" charset="0"/>
              </a:rPr>
              <a:t>sent </a:t>
            </a:r>
            <a:r>
              <a:rPr lang="en-GB" sz="2400" dirty="0" smtClean="0">
                <a:latin typeface="SassoonPrimaryInfant" pitchFamily="2" charset="0"/>
                <a:ea typeface="Calibri" panose="020F0502020204030204" pitchFamily="34" charset="0"/>
                <a:cs typeface="Times New Roman" panose="02020603050405020304" pitchFamily="18" charset="0"/>
              </a:rPr>
              <a:t>out every Monday. </a:t>
            </a:r>
            <a:r>
              <a:rPr lang="en-GB" sz="2400" dirty="0" smtClean="0">
                <a:solidFill>
                  <a:schemeClr val="tx1"/>
                </a:solidFill>
                <a:latin typeface="SassoonPrimaryInfant" pitchFamily="2" charset="0"/>
                <a:ea typeface="Calibri" panose="020F0502020204030204" pitchFamily="34" charset="0"/>
                <a:cs typeface="Times New Roman" panose="02020603050405020304" pitchFamily="18" charset="0"/>
              </a:rPr>
              <a:t>These books are to be enjoyed together, read by an adult as they will be above your child’s reading ability.</a:t>
            </a:r>
            <a:endParaRPr lang="en-GB" sz="2400" dirty="0">
              <a:solidFill>
                <a:schemeClr val="tx1"/>
              </a:solidFill>
              <a:effectLst/>
              <a:latin typeface="SassoonPrimaryInfant" pitchFamily="2" charset="0"/>
              <a:ea typeface="Calibri" panose="020F0502020204030204" pitchFamily="34" charset="0"/>
              <a:cs typeface="Times New Roman" panose="02020603050405020304" pitchFamily="18" charset="0"/>
            </a:endParaRPr>
          </a:p>
          <a:p>
            <a:pPr marL="0" indent="0" algn="ctr">
              <a:lnSpc>
                <a:spcPct val="115000"/>
              </a:lnSpc>
              <a:spcAft>
                <a:spcPts val="1000"/>
              </a:spcAft>
              <a:buNone/>
            </a:pPr>
            <a:r>
              <a:rPr lang="en-GB" sz="2000" i="1" dirty="0">
                <a:latin typeface="SassoonPrimaryInfant" pitchFamily="2" charset="0"/>
                <a:ea typeface="Calibri" panose="020F0502020204030204" pitchFamily="34" charset="0"/>
                <a:cs typeface="Times New Roman" panose="02020603050405020304" pitchFamily="18" charset="0"/>
              </a:rPr>
              <a:t>R</a:t>
            </a:r>
            <a:r>
              <a:rPr lang="en-GB" sz="2000" i="1" dirty="0">
                <a:effectLst/>
                <a:latin typeface="SassoonPrimaryInfant" pitchFamily="2" charset="0"/>
                <a:ea typeface="Calibri" panose="020F0502020204030204" pitchFamily="34" charset="0"/>
                <a:cs typeface="Times New Roman" panose="02020603050405020304" pitchFamily="18" charset="0"/>
              </a:rPr>
              <a:t>eading daily will not only </a:t>
            </a:r>
            <a:r>
              <a:rPr lang="en-GB" sz="2000" i="1" dirty="0" smtClean="0">
                <a:effectLst/>
                <a:latin typeface="SassoonPrimaryInfant" pitchFamily="2" charset="0"/>
                <a:ea typeface="Calibri" panose="020F0502020204030204" pitchFamily="34" charset="0"/>
                <a:cs typeface="Times New Roman" panose="02020603050405020304" pitchFamily="18" charset="0"/>
              </a:rPr>
              <a:t>develop your </a:t>
            </a:r>
            <a:r>
              <a:rPr lang="en-GB" sz="2000" i="1" dirty="0">
                <a:effectLst/>
                <a:latin typeface="SassoonPrimaryInfant" pitchFamily="2" charset="0"/>
                <a:ea typeface="Calibri" panose="020F0502020204030204" pitchFamily="34" charset="0"/>
                <a:cs typeface="Times New Roman" panose="02020603050405020304" pitchFamily="18" charset="0"/>
              </a:rPr>
              <a:t>child’s fluency and confidence develop, but they will be able to take part in the reading rewards in their </a:t>
            </a:r>
            <a:r>
              <a:rPr lang="en-GB" sz="2000" i="1" dirty="0" smtClean="0">
                <a:effectLst/>
                <a:latin typeface="SassoonPrimaryInfant" pitchFamily="2" charset="0"/>
                <a:ea typeface="Calibri" panose="020F0502020204030204" pitchFamily="34" charset="0"/>
                <a:cs typeface="Times New Roman" panose="02020603050405020304" pitchFamily="18" charset="0"/>
              </a:rPr>
              <a:t>class- Traffic Light Treat Winner! </a:t>
            </a:r>
            <a:r>
              <a:rPr lang="en-GB" sz="2000" i="1" dirty="0">
                <a:effectLst/>
                <a:latin typeface="SassoonPrimaryInfant" pitchFamily="2" charset="0"/>
                <a:ea typeface="Calibri" panose="020F0502020204030204" pitchFamily="34" charset="0"/>
                <a:cs typeface="Times New Roman" panose="02020603050405020304" pitchFamily="18" charset="0"/>
                <a:sym typeface="Wingdings" pitchFamily="2" charset="2"/>
              </a:rPr>
              <a:t></a:t>
            </a:r>
            <a:r>
              <a:rPr lang="en-GB" sz="2000" i="1" dirty="0">
                <a:effectLst/>
                <a:latin typeface="SassoonPrimaryInfant" pitchFamily="2"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89730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C0DD-7DCB-9CBD-392F-C8AE1D766714}"/>
              </a:ext>
            </a:extLst>
          </p:cNvPr>
          <p:cNvSpPr>
            <a:spLocks noGrp="1"/>
          </p:cNvSpPr>
          <p:nvPr>
            <p:ph type="title"/>
          </p:nvPr>
        </p:nvSpPr>
        <p:spPr>
          <a:xfrm>
            <a:off x="1295402" y="433492"/>
            <a:ext cx="9601196" cy="1303867"/>
          </a:xfrm>
        </p:spPr>
        <p:txBody>
          <a:bodyPr/>
          <a:lstStyle/>
          <a:p>
            <a:r>
              <a:rPr lang="en-GB" dirty="0" smtClean="0"/>
              <a:t>Reading</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190" r="1746" b="3533"/>
          <a:stretch/>
        </p:blipFill>
        <p:spPr>
          <a:xfrm>
            <a:off x="1309552" y="117565"/>
            <a:ext cx="9572896" cy="6596743"/>
          </a:xfrm>
          <a:prstGeom prst="rect">
            <a:avLst/>
          </a:prstGeom>
        </p:spPr>
      </p:pic>
    </p:spTree>
    <p:extLst>
      <p:ext uri="{BB962C8B-B14F-4D97-AF65-F5344CB8AC3E}">
        <p14:creationId xmlns:p14="http://schemas.microsoft.com/office/powerpoint/2010/main" val="2208450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E95EF-4C3C-8708-DD55-6BEBE97A9229}"/>
              </a:ext>
            </a:extLst>
          </p:cNvPr>
          <p:cNvSpPr>
            <a:spLocks noGrp="1"/>
          </p:cNvSpPr>
          <p:nvPr>
            <p:ph type="title"/>
          </p:nvPr>
        </p:nvSpPr>
        <p:spPr/>
        <p:txBody>
          <a:bodyPr>
            <a:normAutofit/>
          </a:bodyPr>
          <a:lstStyle/>
          <a:p>
            <a:r>
              <a:rPr lang="en-GB" sz="4000" dirty="0">
                <a:latin typeface="SassoonPrimaryInfant" pitchFamily="2" charset="0"/>
              </a:rPr>
              <a:t>Spellings</a:t>
            </a:r>
          </a:p>
        </p:txBody>
      </p:sp>
      <p:sp>
        <p:nvSpPr>
          <p:cNvPr id="3" name="Content Placeholder 2">
            <a:extLst>
              <a:ext uri="{FF2B5EF4-FFF2-40B4-BE49-F238E27FC236}">
                <a16:creationId xmlns:a16="http://schemas.microsoft.com/office/drawing/2014/main" id="{AB296DF2-B257-59F6-82EE-E208D355FD12}"/>
              </a:ext>
            </a:extLst>
          </p:cNvPr>
          <p:cNvSpPr>
            <a:spLocks noGrp="1"/>
          </p:cNvSpPr>
          <p:nvPr>
            <p:ph idx="1"/>
          </p:nvPr>
        </p:nvSpPr>
        <p:spPr>
          <a:xfrm>
            <a:off x="677334" y="1720909"/>
            <a:ext cx="9601196" cy="3619016"/>
          </a:xfrm>
        </p:spPr>
        <p:txBody>
          <a:bodyPr>
            <a:normAutofit fontScale="92500"/>
          </a:bodyPr>
          <a:lstStyle/>
          <a:p>
            <a:r>
              <a:rPr lang="en-GB" sz="2400" dirty="0" smtClean="0">
                <a:latin typeface="SassoonPrimaryInfant" pitchFamily="2" charset="0"/>
              </a:rPr>
              <a:t>As part of their homework each week, your </a:t>
            </a:r>
            <a:r>
              <a:rPr lang="en-GB" sz="2400" dirty="0">
                <a:latin typeface="SassoonPrimaryInfant" pitchFamily="2" charset="0"/>
              </a:rPr>
              <a:t>child </a:t>
            </a:r>
            <a:r>
              <a:rPr lang="en-GB" sz="2400" dirty="0" smtClean="0">
                <a:latin typeface="SassoonPrimaryInfant" pitchFamily="2" charset="0"/>
              </a:rPr>
              <a:t>will </a:t>
            </a:r>
            <a:r>
              <a:rPr lang="en-GB" sz="2400" dirty="0">
                <a:latin typeface="SassoonPrimaryInfant" pitchFamily="2" charset="0"/>
              </a:rPr>
              <a:t>bring home a new word </a:t>
            </a:r>
            <a:r>
              <a:rPr lang="en-GB" sz="2400" dirty="0" smtClean="0">
                <a:latin typeface="SassoonPrimaryInfant" pitchFamily="2" charset="0"/>
              </a:rPr>
              <a:t>list, </a:t>
            </a:r>
            <a:r>
              <a:rPr lang="en-GB" sz="2400" dirty="0">
                <a:latin typeface="SassoonPrimaryInfant" pitchFamily="2" charset="0"/>
              </a:rPr>
              <a:t>to </a:t>
            </a:r>
            <a:r>
              <a:rPr lang="en-GB" sz="2400" dirty="0" smtClean="0">
                <a:latin typeface="SassoonPrimaryInfant" pitchFamily="2" charset="0"/>
              </a:rPr>
              <a:t>practise </a:t>
            </a:r>
            <a:r>
              <a:rPr lang="en-GB" sz="2400" dirty="0">
                <a:latin typeface="SassoonPrimaryInfant" pitchFamily="2" charset="0"/>
              </a:rPr>
              <a:t>spelling at home, in preparation for a </a:t>
            </a:r>
            <a:r>
              <a:rPr lang="en-GB" sz="2400" dirty="0" smtClean="0">
                <a:latin typeface="SassoonPrimaryInfant" pitchFamily="2" charset="0"/>
              </a:rPr>
              <a:t>spelling quiz </a:t>
            </a:r>
            <a:r>
              <a:rPr lang="en-GB" sz="2400" dirty="0">
                <a:latin typeface="SassoonPrimaryInfant" pitchFamily="2" charset="0"/>
              </a:rPr>
              <a:t>in school. </a:t>
            </a:r>
          </a:p>
          <a:p>
            <a:r>
              <a:rPr lang="en-GB" sz="2400" dirty="0">
                <a:latin typeface="SassoonPrimaryInfant" pitchFamily="2" charset="0"/>
              </a:rPr>
              <a:t>The words will be in line with their current phonics stage.</a:t>
            </a:r>
          </a:p>
          <a:p>
            <a:r>
              <a:rPr lang="en-GB" sz="2400" dirty="0">
                <a:latin typeface="SassoonPrimaryInfant" pitchFamily="2" charset="0"/>
              </a:rPr>
              <a:t>Your child will have </a:t>
            </a:r>
            <a:r>
              <a:rPr lang="en-GB" sz="2400" dirty="0" smtClean="0">
                <a:latin typeface="SassoonPrimaryInfant" pitchFamily="2" charset="0"/>
              </a:rPr>
              <a:t>seen </a:t>
            </a:r>
            <a:r>
              <a:rPr lang="en-GB" sz="2400" dirty="0">
                <a:latin typeface="SassoonPrimaryInfant" pitchFamily="2" charset="0"/>
              </a:rPr>
              <a:t>all of the words during phonics during the week in their sessions.</a:t>
            </a:r>
          </a:p>
          <a:p>
            <a:r>
              <a:rPr lang="en-GB" sz="2400" dirty="0">
                <a:latin typeface="SassoonPrimaryInfant" pitchFamily="2" charset="0"/>
              </a:rPr>
              <a:t>Please support your child to learn these at home</a:t>
            </a:r>
            <a:r>
              <a:rPr lang="en-GB" sz="2400" dirty="0" smtClean="0">
                <a:latin typeface="SassoonPrimaryInfant" pitchFamily="2" charset="0"/>
              </a:rPr>
              <a:t>.</a:t>
            </a:r>
          </a:p>
          <a:p>
            <a:r>
              <a:rPr lang="en-GB" sz="2400" dirty="0" smtClean="0">
                <a:latin typeface="SassoonPrimaryInfant" pitchFamily="2" charset="0"/>
              </a:rPr>
              <a:t>Say it, segment it, write it.  ‘Sheep’ ‘</a:t>
            </a:r>
            <a:r>
              <a:rPr lang="en-GB" sz="2400" dirty="0" err="1" smtClean="0">
                <a:latin typeface="SassoonPrimaryInfant" pitchFamily="2" charset="0"/>
              </a:rPr>
              <a:t>sh</a:t>
            </a:r>
            <a:r>
              <a:rPr lang="en-GB" sz="2400" dirty="0" smtClean="0">
                <a:latin typeface="SassoonPrimaryInfant" pitchFamily="2" charset="0"/>
              </a:rPr>
              <a:t>-</a:t>
            </a:r>
            <a:r>
              <a:rPr lang="en-GB" sz="2400" dirty="0" err="1" smtClean="0">
                <a:latin typeface="SassoonPrimaryInfant" pitchFamily="2" charset="0"/>
              </a:rPr>
              <a:t>ee</a:t>
            </a:r>
            <a:r>
              <a:rPr lang="en-GB" sz="2400" dirty="0" smtClean="0">
                <a:latin typeface="SassoonPrimaryInfant" pitchFamily="2" charset="0"/>
              </a:rPr>
              <a:t>-p’ sheep</a:t>
            </a:r>
          </a:p>
          <a:p>
            <a:r>
              <a:rPr lang="en-GB" sz="2400" dirty="0" smtClean="0">
                <a:latin typeface="SassoonPrimaryInfant" pitchFamily="2" charset="0"/>
              </a:rPr>
              <a:t>Year 2 common exception words – read first then spell </a:t>
            </a:r>
            <a:endParaRPr lang="en-GB" sz="2400" dirty="0">
              <a:latin typeface="SassoonPrimaryInfant" pitchFamily="2" charset="0"/>
            </a:endParaRPr>
          </a:p>
          <a:p>
            <a:endParaRPr lang="en-GB" dirty="0"/>
          </a:p>
        </p:txBody>
      </p:sp>
    </p:spTree>
    <p:extLst>
      <p:ext uri="{BB962C8B-B14F-4D97-AF65-F5344CB8AC3E}">
        <p14:creationId xmlns:p14="http://schemas.microsoft.com/office/powerpoint/2010/main" val="2846536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4472" t="22945" r="12543" b="11496"/>
          <a:stretch/>
        </p:blipFill>
        <p:spPr>
          <a:xfrm>
            <a:off x="1119844" y="444138"/>
            <a:ext cx="7942216" cy="5525021"/>
          </a:xfrm>
          <a:prstGeom prst="rect">
            <a:avLst/>
          </a:prstGeom>
        </p:spPr>
      </p:pic>
    </p:spTree>
    <p:extLst>
      <p:ext uri="{BB962C8B-B14F-4D97-AF65-F5344CB8AC3E}">
        <p14:creationId xmlns:p14="http://schemas.microsoft.com/office/powerpoint/2010/main" val="1080101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Additional Homework</a:t>
            </a:r>
            <a:endParaRPr lang="en-GB" sz="4000" dirty="0"/>
          </a:p>
        </p:txBody>
      </p:sp>
      <p:pic>
        <p:nvPicPr>
          <p:cNvPr id="6" name="Content Placeholder 5"/>
          <p:cNvPicPr>
            <a:picLocks noGrp="1" noChangeAspect="1"/>
          </p:cNvPicPr>
          <p:nvPr>
            <p:ph idx="1"/>
          </p:nvPr>
        </p:nvPicPr>
        <p:blipFill>
          <a:blip r:embed="rId3"/>
          <a:stretch>
            <a:fillRect/>
          </a:stretch>
        </p:blipFill>
        <p:spPr>
          <a:xfrm>
            <a:off x="7572479" y="153635"/>
            <a:ext cx="1235973" cy="1626281"/>
          </a:xfrm>
          <a:prstGeom prst="rect">
            <a:avLst/>
          </a:prstGeom>
        </p:spPr>
      </p:pic>
      <p:pic>
        <p:nvPicPr>
          <p:cNvPr id="7" name="Picture 6"/>
          <p:cNvPicPr>
            <a:picLocks noChangeAspect="1"/>
          </p:cNvPicPr>
          <p:nvPr/>
        </p:nvPicPr>
        <p:blipFill>
          <a:blip r:embed="rId4"/>
          <a:stretch>
            <a:fillRect/>
          </a:stretch>
        </p:blipFill>
        <p:spPr>
          <a:xfrm>
            <a:off x="6136313" y="204908"/>
            <a:ext cx="1141383" cy="1575008"/>
          </a:xfrm>
          <a:prstGeom prst="rect">
            <a:avLst/>
          </a:prstGeom>
        </p:spPr>
      </p:pic>
      <p:sp>
        <p:nvSpPr>
          <p:cNvPr id="9" name="Rectangle 8"/>
          <p:cNvSpPr/>
          <p:nvPr/>
        </p:nvSpPr>
        <p:spPr>
          <a:xfrm>
            <a:off x="382551" y="1815738"/>
            <a:ext cx="9297026" cy="2934137"/>
          </a:xfrm>
          <a:prstGeom prst="rect">
            <a:avLst/>
          </a:prstGeom>
        </p:spPr>
        <p:txBody>
          <a:bodyPr wrap="square">
            <a:spAutoFit/>
          </a:bodyPr>
          <a:lstStyle/>
          <a:p>
            <a:pPr marL="342900" lvl="0" indent="-342900">
              <a:spcBef>
                <a:spcPts val="1000"/>
              </a:spcBef>
              <a:buClr>
                <a:srgbClr val="90C226"/>
              </a:buClr>
              <a:buSzPct val="80000"/>
              <a:buFont typeface="Wingdings 3" charset="2"/>
              <a:buChar char=""/>
            </a:pPr>
            <a:r>
              <a:rPr lang="en-GB" sz="2400" dirty="0" smtClean="0">
                <a:solidFill>
                  <a:prstClr val="black">
                    <a:lumMod val="75000"/>
                    <a:lumOff val="25000"/>
                  </a:prstClr>
                </a:solidFill>
                <a:latin typeface="SassoonPrimaryInfant" pitchFamily="2" charset="0"/>
              </a:rPr>
              <a:t>1 page in Maths book and 1 page in Grammar book. The date and page number will always be written on the inside of the book, letting you know which page has been set for homework that week.</a:t>
            </a:r>
          </a:p>
          <a:p>
            <a:pPr marL="342900" lvl="0" indent="-342900">
              <a:spcBef>
                <a:spcPts val="1000"/>
              </a:spcBef>
              <a:buClr>
                <a:srgbClr val="90C226"/>
              </a:buClr>
              <a:buSzPct val="80000"/>
              <a:buFont typeface="Wingdings 3" charset="2"/>
              <a:buChar char=""/>
            </a:pPr>
            <a:r>
              <a:rPr lang="en-GB" sz="2400" dirty="0" smtClean="0">
                <a:solidFill>
                  <a:prstClr val="black">
                    <a:lumMod val="75000"/>
                    <a:lumOff val="25000"/>
                  </a:prstClr>
                </a:solidFill>
                <a:latin typeface="SassoonPrimaryInfant" pitchFamily="2" charset="0"/>
              </a:rPr>
              <a:t>Reading comprehension and spelling.</a:t>
            </a:r>
            <a:endParaRPr lang="en-GB" sz="2400" dirty="0">
              <a:solidFill>
                <a:prstClr val="black">
                  <a:lumMod val="75000"/>
                  <a:lumOff val="25000"/>
                </a:prstClr>
              </a:solidFill>
              <a:latin typeface="SassoonPrimaryInfant" pitchFamily="2" charset="0"/>
            </a:endParaRPr>
          </a:p>
          <a:p>
            <a:pPr marL="342900" lvl="0" indent="-342900">
              <a:spcBef>
                <a:spcPts val="1000"/>
              </a:spcBef>
              <a:buClr>
                <a:srgbClr val="90C226"/>
              </a:buClr>
              <a:buSzPct val="80000"/>
              <a:buFont typeface="Wingdings 3" charset="2"/>
              <a:buChar char=""/>
            </a:pPr>
            <a:r>
              <a:rPr lang="en-GB" sz="2400" dirty="0" smtClean="0">
                <a:solidFill>
                  <a:prstClr val="black">
                    <a:lumMod val="75000"/>
                    <a:lumOff val="25000"/>
                  </a:prstClr>
                </a:solidFill>
                <a:latin typeface="SassoonPrimaryInfant" pitchFamily="2" charset="0"/>
              </a:rPr>
              <a:t>Children are also expected to learn their 10, 5 and 2 times tables and division facts too. Times tables rocks stars log ins are stuck on the inside front page of your child's diary. </a:t>
            </a:r>
            <a:endParaRPr lang="en-GB" sz="2400" dirty="0">
              <a:solidFill>
                <a:prstClr val="black">
                  <a:lumMod val="75000"/>
                  <a:lumOff val="25000"/>
                </a:prstClr>
              </a:solidFill>
              <a:latin typeface="SassoonPrimaryInfant" pitchFamily="2" charset="0"/>
            </a:endParaRPr>
          </a:p>
        </p:txBody>
      </p:sp>
    </p:spTree>
    <p:extLst>
      <p:ext uri="{BB962C8B-B14F-4D97-AF65-F5344CB8AC3E}">
        <p14:creationId xmlns:p14="http://schemas.microsoft.com/office/powerpoint/2010/main" val="258470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26226"/>
            <a:ext cx="8596668" cy="1320800"/>
          </a:xfrm>
        </p:spPr>
        <p:txBody>
          <a:bodyPr/>
          <a:lstStyle/>
          <a:p>
            <a:r>
              <a:rPr lang="en-GB" dirty="0" smtClean="0"/>
              <a:t>Times tables test</a:t>
            </a:r>
            <a:endParaRPr lang="en-GB" dirty="0"/>
          </a:p>
        </p:txBody>
      </p:sp>
      <p:sp>
        <p:nvSpPr>
          <p:cNvPr id="3" name="Content Placeholder 2"/>
          <p:cNvSpPr>
            <a:spLocks noGrp="1"/>
          </p:cNvSpPr>
          <p:nvPr>
            <p:ph idx="1"/>
          </p:nvPr>
        </p:nvSpPr>
        <p:spPr>
          <a:xfrm>
            <a:off x="677333" y="1695797"/>
            <a:ext cx="9622135" cy="4345566"/>
          </a:xfrm>
        </p:spPr>
        <p:txBody>
          <a:bodyPr>
            <a:normAutofit/>
          </a:bodyPr>
          <a:lstStyle/>
          <a:p>
            <a:r>
              <a:rPr lang="en-GB" sz="2000" dirty="0" smtClean="0">
                <a:latin typeface="SassoonPrimaryInfant" pitchFamily="2" charset="0"/>
              </a:rPr>
              <a:t>The children will sit a times tables test every week</a:t>
            </a:r>
            <a:r>
              <a:rPr lang="en-GB" sz="2000" dirty="0" smtClean="0">
                <a:latin typeface="SassoonPrimaryInfant" pitchFamily="2" charset="0"/>
              </a:rPr>
              <a:t>. 2R- Thursdays 2A- Wednesday  </a:t>
            </a:r>
            <a:endParaRPr lang="en-GB" sz="2000" dirty="0" smtClean="0">
              <a:latin typeface="SassoonPrimaryInfant" pitchFamily="2" charset="0"/>
            </a:endParaRPr>
          </a:p>
          <a:p>
            <a:r>
              <a:rPr lang="en-GB" sz="2000" dirty="0" smtClean="0">
                <a:latin typeface="SassoonPrimaryInfant" pitchFamily="2" charset="0"/>
              </a:rPr>
              <a:t>They are expected to complete 5 different challenges by the end of Year 2. Each challenge must be completed in 4 minutes.</a:t>
            </a:r>
          </a:p>
          <a:p>
            <a:pPr marL="0" indent="0">
              <a:buNone/>
            </a:pPr>
            <a:endParaRPr lang="en-GB" sz="2000" dirty="0" smtClean="0">
              <a:latin typeface="SassoonPrimaryInfant" pitchFamily="2" charset="0"/>
            </a:endParaRPr>
          </a:p>
          <a:p>
            <a:pPr marL="0" indent="0">
              <a:buNone/>
            </a:pPr>
            <a:r>
              <a:rPr lang="en-GB" sz="2000" dirty="0" smtClean="0">
                <a:latin typeface="SassoonPrimaryInfant" pitchFamily="2" charset="0"/>
              </a:rPr>
              <a:t>Challenge 1 – 10 times tables test - 40 questions</a:t>
            </a:r>
          </a:p>
          <a:p>
            <a:pPr marL="0" indent="0">
              <a:buNone/>
            </a:pPr>
            <a:r>
              <a:rPr lang="en-GB" sz="2000" dirty="0" smtClean="0">
                <a:latin typeface="SassoonPrimaryInfant" pitchFamily="2" charset="0"/>
              </a:rPr>
              <a:t>Challenge 2 – Multiplying and dividing by 10 - 80 questions</a:t>
            </a:r>
          </a:p>
          <a:p>
            <a:pPr marL="0" indent="0">
              <a:buNone/>
            </a:pPr>
            <a:r>
              <a:rPr lang="en-GB" sz="2000" dirty="0" smtClean="0">
                <a:latin typeface="SassoonPrimaryInfant" pitchFamily="2" charset="0"/>
              </a:rPr>
              <a:t>Challenge 3 – Multiplying and dividing by 5  ( with some 10’s facts) - 80 questions</a:t>
            </a:r>
          </a:p>
          <a:p>
            <a:pPr marL="0" indent="0">
              <a:buNone/>
            </a:pPr>
            <a:r>
              <a:rPr lang="en-GB" sz="2000" dirty="0" smtClean="0">
                <a:latin typeface="SassoonPrimaryInfant" pitchFamily="2" charset="0"/>
              </a:rPr>
              <a:t>Challenge 4 - </a:t>
            </a:r>
            <a:r>
              <a:rPr lang="en-GB" sz="2000" dirty="0">
                <a:latin typeface="SassoonPrimaryInfant" pitchFamily="2" charset="0"/>
              </a:rPr>
              <a:t>Multiplying and dividing by </a:t>
            </a:r>
            <a:r>
              <a:rPr lang="en-GB" sz="2000" dirty="0" smtClean="0">
                <a:latin typeface="SassoonPrimaryInfant" pitchFamily="2" charset="0"/>
              </a:rPr>
              <a:t>2 (with some 10’s and 5’s facts) - 80 questions</a:t>
            </a:r>
          </a:p>
          <a:p>
            <a:pPr marL="0" indent="0">
              <a:buNone/>
            </a:pPr>
            <a:r>
              <a:rPr lang="en-GB" sz="2000" dirty="0" smtClean="0">
                <a:latin typeface="SassoonPrimaryInfant" pitchFamily="2" charset="0"/>
              </a:rPr>
              <a:t>Challenge 5 – Equal amount of all 10’s, 5’s and 2’s facts</a:t>
            </a:r>
            <a:endParaRPr lang="en-GB" sz="2000" dirty="0">
              <a:latin typeface="SassoonPrimaryInfant" pitchFamily="2" charset="0"/>
            </a:endParaRPr>
          </a:p>
          <a:p>
            <a:pPr marL="0" indent="0">
              <a:buNone/>
            </a:pPr>
            <a:endParaRPr lang="en-GB" sz="2000" dirty="0">
              <a:latin typeface="SassoonPrimaryInfant" pitchFamily="2" charset="0"/>
            </a:endParaRPr>
          </a:p>
        </p:txBody>
      </p:sp>
    </p:spTree>
    <p:extLst>
      <p:ext uri="{BB962C8B-B14F-4D97-AF65-F5344CB8AC3E}">
        <p14:creationId xmlns:p14="http://schemas.microsoft.com/office/powerpoint/2010/main" val="152041597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749</TotalTime>
  <Words>836</Words>
  <Application>Microsoft Office PowerPoint</Application>
  <PresentationFormat>Widescreen</PresentationFormat>
  <Paragraphs>87</Paragraphs>
  <Slides>16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Cambria Math</vt:lpstr>
      <vt:lpstr>SassoonPrimaryInfant</vt:lpstr>
      <vt:lpstr>Times New Roman</vt:lpstr>
      <vt:lpstr>Trebuchet MS</vt:lpstr>
      <vt:lpstr>Wingdings</vt:lpstr>
      <vt:lpstr>Wingdings 3</vt:lpstr>
      <vt:lpstr>Facet</vt:lpstr>
      <vt:lpstr>Year 2 Parents Meeting</vt:lpstr>
      <vt:lpstr>Drop off &amp; Pick up</vt:lpstr>
      <vt:lpstr>A typical Year 2 day </vt:lpstr>
      <vt:lpstr>Reading in Year 2</vt:lpstr>
      <vt:lpstr>Reading</vt:lpstr>
      <vt:lpstr>Spellings</vt:lpstr>
      <vt:lpstr>PowerPoint Presentation</vt:lpstr>
      <vt:lpstr>Additional Homework</vt:lpstr>
      <vt:lpstr>Times tables test</vt:lpstr>
      <vt:lpstr>Example of Challenge 2</vt:lpstr>
      <vt:lpstr>Maths </vt:lpstr>
      <vt:lpstr>PE</vt:lpstr>
      <vt:lpstr>Snack &amp; Water</vt:lpstr>
      <vt:lpstr>Social Media </vt:lpstr>
      <vt:lpstr>Class Page</vt:lpstr>
      <vt:lpstr>Thank you for coming!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Parents Meeting</dc:title>
  <dc:creator>LUCY COTTON</dc:creator>
  <cp:lastModifiedBy>Miss B Stephens</cp:lastModifiedBy>
  <cp:revision>38</cp:revision>
  <cp:lastPrinted>2024-09-16T11:57:07Z</cp:lastPrinted>
  <dcterms:created xsi:type="dcterms:W3CDTF">2022-09-11T18:04:14Z</dcterms:created>
  <dcterms:modified xsi:type="dcterms:W3CDTF">2024-09-16T13:28:37Z</dcterms:modified>
</cp:coreProperties>
</file>