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7"/>
  </p:handoutMasterIdLst>
  <p:sldIdLst>
    <p:sldId id="256" r:id="rId2"/>
    <p:sldId id="267" r:id="rId3"/>
    <p:sldId id="262" r:id="rId4"/>
    <p:sldId id="259" r:id="rId5"/>
    <p:sldId id="261" r:id="rId6"/>
    <p:sldId id="263" r:id="rId7"/>
    <p:sldId id="269" r:id="rId8"/>
    <p:sldId id="270" r:id="rId9"/>
    <p:sldId id="258" r:id="rId10"/>
    <p:sldId id="260" r:id="rId11"/>
    <p:sldId id="266" r:id="rId12"/>
    <p:sldId id="273" r:id="rId13"/>
    <p:sldId id="265" r:id="rId14"/>
    <p:sldId id="264" r:id="rId15"/>
    <p:sldId id="272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46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2960F-F410-4FD0-A345-1F0C6A471BD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17D94-55E6-4CF8-B375-DD0E9B2A8F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71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4EA4D-9D4F-2225-0F2C-220486826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Year 1 Parents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270DF-DACC-80F3-A96D-DA720AA95A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Mrs Clifford &amp; Miss </a:t>
            </a:r>
            <a:r>
              <a:rPr lang="en-GB" dirty="0" smtClean="0">
                <a:latin typeface="SassoonPrimaryInfant" pitchFamily="2" charset="0"/>
              </a:rPr>
              <a:t>Power</a:t>
            </a:r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FCEB-1032-82E2-AFC4-B7C8268B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Snack &amp;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5DDA-77B6-2EC5-1C42-D81FA865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90908" cy="331893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SassoonPrimaryInfant" pitchFamily="2" charset="0"/>
              </a:rPr>
              <a:t>A piece of fruit is provided at break time. </a:t>
            </a: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Your child may bring in a piece of fruit from home</a:t>
            </a:r>
            <a:r>
              <a:rPr lang="en-GB" dirty="0">
                <a:latin typeface="SassoonPrimaryInfant" pitchFamily="2" charset="0"/>
              </a:rPr>
              <a:t> </a:t>
            </a:r>
            <a:r>
              <a:rPr lang="en-GB" dirty="0" smtClean="0">
                <a:latin typeface="SassoonPrimaryInfant" pitchFamily="2" charset="0"/>
              </a:rPr>
              <a:t>if they wish. 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Children should also bring a </a:t>
            </a:r>
            <a:r>
              <a:rPr lang="en-GB" dirty="0" smtClean="0">
                <a:latin typeface="SassoonPrimaryInfant" pitchFamily="2" charset="0"/>
              </a:rPr>
              <a:t>(named) water </a:t>
            </a:r>
            <a:r>
              <a:rPr lang="en-GB" dirty="0">
                <a:latin typeface="SassoonPrimaryInfant" pitchFamily="2" charset="0"/>
              </a:rPr>
              <a:t>bottle into school each day</a:t>
            </a:r>
            <a:r>
              <a:rPr lang="en-GB" dirty="0" smtClean="0">
                <a:latin typeface="SassoonPrimaryInfant" pitchFamily="2" charset="0"/>
              </a:rPr>
              <a:t>.</a:t>
            </a:r>
            <a:br>
              <a:rPr lang="en-GB" dirty="0" smtClean="0">
                <a:latin typeface="SassoonPrimaryInfant" pitchFamily="2" charset="0"/>
              </a:rPr>
            </a:b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Children who are entitled to milk </a:t>
            </a:r>
            <a:r>
              <a:rPr lang="en-GB" dirty="0" smtClean="0">
                <a:latin typeface="SassoonPrimaryInfant" pitchFamily="2" charset="0"/>
              </a:rPr>
              <a:t>will receive it before break. </a:t>
            </a:r>
            <a:endParaRPr lang="en-GB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Year 1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Names in any items of clothing brought to school. </a:t>
            </a:r>
          </a:p>
          <a:p>
            <a:pPr marL="0" indent="0">
              <a:buNone/>
            </a:pPr>
            <a:endParaRPr lang="en-GB" dirty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Any questions please do not hesitate to ask. </a:t>
            </a:r>
          </a:p>
          <a:p>
            <a:pPr marL="0" indent="0">
              <a:buNone/>
            </a:pPr>
            <a:endParaRPr lang="en-GB" dirty="0" smtClean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PrimaryInfant" pitchFamily="2" charset="0"/>
              </a:rPr>
              <a:t>Best time to speak to teachers: 8.45am. </a:t>
            </a:r>
          </a:p>
        </p:txBody>
      </p:sp>
    </p:spTree>
    <p:extLst>
      <p:ext uri="{BB962C8B-B14F-4D97-AF65-F5344CB8AC3E}">
        <p14:creationId xmlns:p14="http://schemas.microsoft.com/office/powerpoint/2010/main" val="18079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3" y="157163"/>
            <a:ext cx="11630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latin typeface="SassoonPrimaryInfant" pitchFamily="2" charset="0"/>
              </a:rPr>
              <a:t>STOC Social media  </a:t>
            </a:r>
            <a:r>
              <a:rPr lang="en-GB" sz="5400" dirty="0" smtClean="0">
                <a:latin typeface="SassoonPrimaryInfant" pitchFamily="2" charset="0"/>
              </a:rPr>
              <a:t>@</a:t>
            </a:r>
            <a:r>
              <a:rPr lang="en-GB" sz="5400" dirty="0" err="1" smtClean="0">
                <a:latin typeface="SassoonPrimaryInfant" pitchFamily="2" charset="0"/>
              </a:rPr>
              <a:t>stthomassalford</a:t>
            </a:r>
            <a:endParaRPr lang="en-GB" sz="5400" dirty="0">
              <a:latin typeface="SassoonPrimaryInfant" pitchFamily="2" charset="0"/>
            </a:endParaRPr>
          </a:p>
        </p:txBody>
      </p:sp>
      <p:pic>
        <p:nvPicPr>
          <p:cNvPr id="1026" name="Picture 2" descr="File:Twitter-logo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8" y="2315660"/>
            <a:ext cx="1448373" cy="119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59" y="1895318"/>
            <a:ext cx="1882202" cy="1882202"/>
          </a:xfrm>
          <a:prstGeom prst="rect">
            <a:avLst/>
          </a:prstGeom>
          <a:ln>
            <a:solidFill>
              <a:srgbClr val="1D9BF0"/>
            </a:solidFill>
          </a:ln>
        </p:spPr>
      </p:pic>
      <p:pic>
        <p:nvPicPr>
          <p:cNvPr id="1030" name="Picture 6" descr="File:Instagram-Icon.png - Wikimedia Comm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08" y="1895318"/>
            <a:ext cx="1868097" cy="186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380" y="1902166"/>
            <a:ext cx="1875354" cy="1875354"/>
          </a:xfrm>
          <a:prstGeom prst="rect">
            <a:avLst/>
          </a:prstGeom>
          <a:ln>
            <a:solidFill>
              <a:srgbClr val="C62A6D"/>
            </a:solidFill>
          </a:ln>
        </p:spPr>
      </p:pic>
      <p:pic>
        <p:nvPicPr>
          <p:cNvPr id="1032" name="Picture 8" descr="File:Facebook icon.sv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742" y="4442986"/>
            <a:ext cx="2057684" cy="205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1" y="4517310"/>
            <a:ext cx="1909035" cy="1909035"/>
          </a:xfrm>
          <a:prstGeom prst="rect">
            <a:avLst/>
          </a:prstGeom>
          <a:ln>
            <a:solidFill>
              <a:srgbClr val="0037C1"/>
            </a:solidFill>
          </a:ln>
        </p:spPr>
      </p:pic>
    </p:spTree>
    <p:extLst>
      <p:ext uri="{BB962C8B-B14F-4D97-AF65-F5344CB8AC3E}">
        <p14:creationId xmlns:p14="http://schemas.microsoft.com/office/powerpoint/2010/main" val="39727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Social Media 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358" y="1995139"/>
            <a:ext cx="7437932" cy="41158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9A26B6-C63E-0316-7986-AE5B288482DA}"/>
              </a:ext>
            </a:extLst>
          </p:cNvPr>
          <p:cNvSpPr/>
          <p:nvPr/>
        </p:nvSpPr>
        <p:spPr>
          <a:xfrm>
            <a:off x="7020674" y="5411448"/>
            <a:ext cx="1223916" cy="464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6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064F-AA44-5CC2-2A19-F6C8DCED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04547"/>
            <a:ext cx="9601196" cy="1303867"/>
          </a:xfrm>
        </p:spPr>
        <p:txBody>
          <a:bodyPr/>
          <a:lstStyle/>
          <a:p>
            <a:r>
              <a:rPr lang="en-GB" dirty="0">
                <a:latin typeface="SassoonPrimaryInfant" pitchFamily="2" charset="0"/>
              </a:rPr>
              <a:t>Class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004F9-9A64-415E-AF4C-E4EFEB33E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2944" y="1854811"/>
            <a:ext cx="6740513" cy="416016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95C6B6-955E-BBCF-6920-01002190201B}"/>
              </a:ext>
            </a:extLst>
          </p:cNvPr>
          <p:cNvSpPr/>
          <p:nvPr/>
        </p:nvSpPr>
        <p:spPr>
          <a:xfrm>
            <a:off x="7938805" y="1897138"/>
            <a:ext cx="489857" cy="7021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60690-7D92-80B0-580B-6D05F867CF0B}"/>
              </a:ext>
            </a:extLst>
          </p:cNvPr>
          <p:cNvSpPr/>
          <p:nvPr/>
        </p:nvSpPr>
        <p:spPr>
          <a:xfrm>
            <a:off x="7585323" y="4320899"/>
            <a:ext cx="736944" cy="2367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9A26B6-C63E-0316-7986-AE5B288482DA}"/>
              </a:ext>
            </a:extLst>
          </p:cNvPr>
          <p:cNvSpPr/>
          <p:nvPr/>
        </p:nvSpPr>
        <p:spPr>
          <a:xfrm>
            <a:off x="5581619" y="3789268"/>
            <a:ext cx="846910" cy="1063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Thank you for coming! 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SassoonPrimaryInfant" pitchFamily="2" charset="0"/>
              </a:rPr>
              <a:t>Children will be released from classrooms, in the usual way.  </a:t>
            </a:r>
          </a:p>
        </p:txBody>
      </p:sp>
    </p:spTree>
    <p:extLst>
      <p:ext uri="{BB962C8B-B14F-4D97-AF65-F5344CB8AC3E}">
        <p14:creationId xmlns:p14="http://schemas.microsoft.com/office/powerpoint/2010/main" val="16948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A typical Year 1 day 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742" y="2460811"/>
            <a:ext cx="10394576" cy="36859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 smtClean="0">
                <a:latin typeface="SassoonPrimaryInfant" pitchFamily="2" charset="0"/>
              </a:rPr>
              <a:t>Morning</a:t>
            </a:r>
            <a:endParaRPr lang="en-GB" u="sng" dirty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Phonics, Handwriting, writing lesson </a:t>
            </a:r>
          </a:p>
          <a:p>
            <a:pPr marL="0" indent="0">
              <a:buNone/>
            </a:pPr>
            <a:r>
              <a:rPr lang="en-GB" b="1" dirty="0" smtClean="0">
                <a:latin typeface="SassoonPrimaryInfant" pitchFamily="2" charset="0"/>
              </a:rPr>
              <a:t>PLAYTIME</a:t>
            </a:r>
            <a:r>
              <a:rPr lang="en-GB" dirty="0" smtClean="0">
                <a:latin typeface="SassoonPrimaryInfant" pitchFamily="2" charset="0"/>
              </a:rPr>
              <a:t> </a:t>
            </a:r>
            <a:r>
              <a:rPr lang="en-GB" sz="1500" dirty="0" smtClean="0">
                <a:latin typeface="SassoonPrimaryInfant" pitchFamily="2" charset="0"/>
              </a:rPr>
              <a:t>(15 </a:t>
            </a:r>
            <a:r>
              <a:rPr lang="en-GB" sz="1500" dirty="0" err="1" smtClean="0">
                <a:latin typeface="SassoonPrimaryInfant" pitchFamily="2" charset="0"/>
              </a:rPr>
              <a:t>mins</a:t>
            </a:r>
            <a:r>
              <a:rPr lang="en-GB" sz="1500" dirty="0" smtClean="0">
                <a:latin typeface="SassoonPrimaryInfant" pitchFamily="2" charset="0"/>
              </a:rPr>
              <a:t>)</a:t>
            </a:r>
          </a:p>
          <a:p>
            <a:r>
              <a:rPr lang="en-GB" dirty="0" smtClean="0">
                <a:latin typeface="SassoonPrimaryInfant" pitchFamily="2" charset="0"/>
              </a:rPr>
              <a:t>Mental Oral </a:t>
            </a:r>
            <a:r>
              <a:rPr lang="en-GB" dirty="0">
                <a:latin typeface="SassoonPrimaryInfant" pitchFamily="2" charset="0"/>
              </a:rPr>
              <a:t>and Counting (</a:t>
            </a:r>
            <a:r>
              <a:rPr lang="en-GB" dirty="0" smtClean="0">
                <a:latin typeface="SassoonPrimaryInfant" pitchFamily="2" charset="0"/>
              </a:rPr>
              <a:t>Maths), Maths lesson</a:t>
            </a:r>
          </a:p>
          <a:p>
            <a:pPr marL="0" indent="0">
              <a:buNone/>
            </a:pPr>
            <a:r>
              <a:rPr lang="en-GB" b="1" dirty="0" smtClean="0">
                <a:latin typeface="SassoonPrimaryInfant" pitchFamily="2" charset="0"/>
              </a:rPr>
              <a:t>LUNCHTIME</a:t>
            </a:r>
            <a:r>
              <a:rPr lang="en-GB" dirty="0" smtClean="0">
                <a:latin typeface="SassoonPrimaryInfant" pitchFamily="2" charset="0"/>
              </a:rPr>
              <a:t> </a:t>
            </a:r>
            <a:r>
              <a:rPr lang="en-GB" sz="1500" dirty="0" smtClean="0">
                <a:latin typeface="SassoonPrimaryInfant" pitchFamily="2" charset="0"/>
              </a:rPr>
              <a:t>(1 hour)</a:t>
            </a:r>
            <a:endParaRPr lang="en-GB" sz="1500" b="1" dirty="0" smtClean="0">
              <a:latin typeface="SassoonPrimaryInfant" pitchFamily="2" charset="0"/>
            </a:endParaRPr>
          </a:p>
          <a:p>
            <a:pPr marL="0" indent="0">
              <a:buNone/>
            </a:pPr>
            <a:r>
              <a:rPr lang="en-GB" u="sng" dirty="0" smtClean="0">
                <a:latin typeface="SassoonPrimaryInfant" pitchFamily="2" charset="0"/>
              </a:rPr>
              <a:t>Afternoon</a:t>
            </a:r>
            <a:r>
              <a:rPr lang="en-GB" dirty="0" smtClean="0">
                <a:latin typeface="SassoonPrimaryInfant" pitchFamily="2" charset="0"/>
              </a:rPr>
              <a:t> </a:t>
            </a:r>
          </a:p>
          <a:p>
            <a:r>
              <a:rPr lang="en-GB" dirty="0" smtClean="0">
                <a:latin typeface="SassoonPrimaryInfant" pitchFamily="2" charset="0"/>
              </a:rPr>
              <a:t>Phonics, Reading groups, Topic (PE, Music, Geography, History, Art, Science, RE)</a:t>
            </a:r>
            <a:endParaRPr lang="en-GB" dirty="0">
              <a:latin typeface="SassoonPrimaryInfant" pitchFamily="2" charset="0"/>
            </a:endParaRPr>
          </a:p>
          <a:p>
            <a:pPr marL="0" indent="0" algn="ctr">
              <a:buNone/>
            </a:pPr>
            <a:endParaRPr lang="en-GB" b="1" dirty="0" smtClean="0">
              <a:latin typeface="SassoonPrimaryInfant" pitchFamily="2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SassoonPrimaryInfant" pitchFamily="2" charset="0"/>
              </a:rPr>
              <a:t>7pm bedtime </a:t>
            </a:r>
            <a:endParaRPr lang="en-GB" b="1" dirty="0">
              <a:latin typeface="SassoonPrimaryInfant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44850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8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4E9EA-56CD-CFFE-F3DD-F1514D682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Drop off &amp; Pick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7FD30-2D8F-FEDA-C869-5CE83454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149" y="2556932"/>
            <a:ext cx="10528662" cy="366098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assoonPrimaryInfant" pitchFamily="2" charset="0"/>
              </a:rPr>
              <a:t>The school day begins at 8:55am </a:t>
            </a:r>
          </a:p>
          <a:p>
            <a:endParaRPr lang="en-GB" dirty="0" smtClean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Classroom doors open at 8:45am</a:t>
            </a:r>
          </a:p>
          <a:p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We politely ask all parents </a:t>
            </a:r>
            <a:r>
              <a:rPr lang="en-GB" dirty="0" smtClean="0">
                <a:latin typeface="SassoonPrimaryInfant" pitchFamily="2" charset="0"/>
              </a:rPr>
              <a:t>remain </a:t>
            </a:r>
            <a:r>
              <a:rPr lang="en-GB" dirty="0">
                <a:latin typeface="SassoonPrimaryInfant" pitchFamily="2" charset="0"/>
              </a:rPr>
              <a:t>at the bottom of the </a:t>
            </a:r>
            <a:r>
              <a:rPr lang="en-GB" dirty="0" smtClean="0">
                <a:latin typeface="SassoonPrimaryInfant" pitchFamily="2" charset="0"/>
              </a:rPr>
              <a:t>grass/ramp </a:t>
            </a:r>
            <a:r>
              <a:rPr lang="en-GB" dirty="0">
                <a:latin typeface="SassoonPrimaryInfant" pitchFamily="2" charset="0"/>
              </a:rPr>
              <a:t>at home time. </a:t>
            </a:r>
          </a:p>
          <a:p>
            <a:endParaRPr lang="en-GB" dirty="0" smtClean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Please return your child’s collection form.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5" name="Picture 4" descr="School Bell Clip Art, PNG, 3043x4675px, School, Bell, Cartoon, Digital  Image, Drawing Download Fre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6" y="2454547"/>
            <a:ext cx="725624" cy="102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Best Spinners and Pickers for Online Learning - We Are Teacher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46" y="2429691"/>
            <a:ext cx="2312125" cy="2090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2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BDFB2-F1A6-A4F7-237D-9C84244A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Reading </a:t>
            </a:r>
            <a:r>
              <a:rPr lang="en-GB" dirty="0" smtClean="0">
                <a:latin typeface="SassoonPrimaryInfant" pitchFamily="2" charset="0"/>
              </a:rPr>
              <a:t>in Year 1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B03B-4702-2287-2388-9D4C63FE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69" y="2407029"/>
            <a:ext cx="10528662" cy="360402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child will be assigned </a:t>
            </a:r>
            <a:r>
              <a:rPr lang="en-GB" sz="2000" b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one e-book 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each week on a </a:t>
            </a:r>
            <a:r>
              <a:rPr lang="en-GB" sz="2000" b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Friday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This is the book they have read in school that week, which they should read fluently, or with very little support</a:t>
            </a:r>
            <a:r>
              <a:rPr lang="en-GB" sz="20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*E-book logins*</a:t>
            </a:r>
            <a:endParaRPr lang="en-GB" sz="2000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Your 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child will also bring home</a:t>
            </a:r>
            <a:r>
              <a:rPr lang="en-GB" sz="2000" b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two phonics books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each </a:t>
            </a:r>
            <a:r>
              <a:rPr lang="en-GB" sz="2000" b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Monday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Please can you ensure these books are returned on a </a:t>
            </a:r>
            <a:r>
              <a:rPr lang="en-GB" sz="2000" b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Monday</a:t>
            </a:r>
            <a:r>
              <a:rPr lang="en-GB" sz="20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ready to be changed. Please listen to your child read aloud every night and sign their reading diary, to show they have read. </a:t>
            </a:r>
            <a:endParaRPr lang="en-GB" sz="2000" dirty="0" smtClean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b="1" u="sng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*Bring </a:t>
            </a:r>
            <a:r>
              <a:rPr lang="en-GB" sz="2000" b="1" u="sng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books/reading diaries </a:t>
            </a:r>
            <a:r>
              <a:rPr lang="en-GB" sz="2000" b="1" u="sng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into school daily*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dirty="0" smtClean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Terrific Texts coming soon!  </a:t>
            </a:r>
            <a:endParaRPr lang="en-GB" sz="2000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i="1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800" i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eading daily will not only will your child’s fluency and confidence develop, but they will be able to take part in the reading rewards in their </a:t>
            </a:r>
            <a:r>
              <a:rPr lang="en-GB" sz="1800" i="1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class- Traffic Light Treat Winner! </a:t>
            </a:r>
            <a:r>
              <a:rPr lang="en-GB" sz="1800" i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r>
              <a:rPr lang="en-GB" sz="1800" i="1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7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C0DD-7DCB-9CBD-392F-C8AE1D766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433492"/>
            <a:ext cx="9601196" cy="1303867"/>
          </a:xfrm>
        </p:spPr>
        <p:txBody>
          <a:bodyPr/>
          <a:lstStyle/>
          <a:p>
            <a:r>
              <a:rPr lang="en-GB" dirty="0" smtClean="0"/>
              <a:t>Reading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r="1746" b="3533"/>
          <a:stretch/>
        </p:blipFill>
        <p:spPr>
          <a:xfrm>
            <a:off x="1309552" y="117565"/>
            <a:ext cx="9572896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E95EF-4C3C-8708-DD55-6BEBE97A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Spellings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6DF2-B257-59F6-82EE-E208D355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19016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SassoonPrimaryInfant" pitchFamily="2" charset="0"/>
              </a:rPr>
              <a:t>As part of their homework each week, your </a:t>
            </a:r>
            <a:r>
              <a:rPr lang="en-GB" dirty="0">
                <a:latin typeface="SassoonPrimaryInfant" pitchFamily="2" charset="0"/>
              </a:rPr>
              <a:t>child </a:t>
            </a:r>
            <a:r>
              <a:rPr lang="en-GB" dirty="0" smtClean="0">
                <a:latin typeface="SassoonPrimaryInfant" pitchFamily="2" charset="0"/>
              </a:rPr>
              <a:t>will </a:t>
            </a:r>
            <a:r>
              <a:rPr lang="en-GB" dirty="0">
                <a:latin typeface="SassoonPrimaryInfant" pitchFamily="2" charset="0"/>
              </a:rPr>
              <a:t>bring home a new word </a:t>
            </a:r>
            <a:r>
              <a:rPr lang="en-GB" dirty="0" smtClean="0">
                <a:latin typeface="SassoonPrimaryInfant" pitchFamily="2" charset="0"/>
              </a:rPr>
              <a:t>list, </a:t>
            </a:r>
            <a:r>
              <a:rPr lang="en-GB" dirty="0">
                <a:latin typeface="SassoonPrimaryInfant" pitchFamily="2" charset="0"/>
              </a:rPr>
              <a:t>to </a:t>
            </a:r>
            <a:r>
              <a:rPr lang="en-GB" dirty="0" smtClean="0">
                <a:latin typeface="SassoonPrimaryInfant" pitchFamily="2" charset="0"/>
              </a:rPr>
              <a:t>practise </a:t>
            </a:r>
            <a:r>
              <a:rPr lang="en-GB" dirty="0">
                <a:latin typeface="SassoonPrimaryInfant" pitchFamily="2" charset="0"/>
              </a:rPr>
              <a:t>spelling at home, in preparation for a </a:t>
            </a:r>
            <a:r>
              <a:rPr lang="en-GB" dirty="0" smtClean="0">
                <a:latin typeface="SassoonPrimaryInfant" pitchFamily="2" charset="0"/>
              </a:rPr>
              <a:t>spelling quiz </a:t>
            </a:r>
            <a:r>
              <a:rPr lang="en-GB" dirty="0">
                <a:latin typeface="SassoonPrimaryInfant" pitchFamily="2" charset="0"/>
              </a:rPr>
              <a:t>in school. </a:t>
            </a:r>
          </a:p>
          <a:p>
            <a:r>
              <a:rPr lang="en-GB" dirty="0">
                <a:latin typeface="SassoonPrimaryInfant" pitchFamily="2" charset="0"/>
              </a:rPr>
              <a:t>The words will be in line with their current phonics stage.</a:t>
            </a:r>
          </a:p>
          <a:p>
            <a:r>
              <a:rPr lang="en-GB" dirty="0">
                <a:latin typeface="SassoonPrimaryInfant" pitchFamily="2" charset="0"/>
              </a:rPr>
              <a:t>Your child will have </a:t>
            </a:r>
            <a:r>
              <a:rPr lang="en-GB" dirty="0" smtClean="0">
                <a:latin typeface="SassoonPrimaryInfant" pitchFamily="2" charset="0"/>
              </a:rPr>
              <a:t>seen </a:t>
            </a:r>
            <a:r>
              <a:rPr lang="en-GB" dirty="0">
                <a:latin typeface="SassoonPrimaryInfant" pitchFamily="2" charset="0"/>
              </a:rPr>
              <a:t>all of the words during phonics during the week in their sessions.</a:t>
            </a:r>
          </a:p>
          <a:p>
            <a:r>
              <a:rPr lang="en-GB" dirty="0">
                <a:latin typeface="SassoonPrimaryInfant" pitchFamily="2" charset="0"/>
              </a:rPr>
              <a:t>Please support your child to learn these at home</a:t>
            </a:r>
            <a:r>
              <a:rPr lang="en-GB" dirty="0" smtClean="0">
                <a:latin typeface="SassoonPrimaryInfant" pitchFamily="2" charset="0"/>
              </a:rPr>
              <a:t>.</a:t>
            </a:r>
          </a:p>
          <a:p>
            <a:r>
              <a:rPr lang="en-GB" dirty="0" smtClean="0">
                <a:latin typeface="SassoonPrimaryInfant" pitchFamily="2" charset="0"/>
              </a:rPr>
              <a:t>Say it, segment it, write it.  ‘Sheep’ ‘</a:t>
            </a:r>
            <a:r>
              <a:rPr lang="en-GB" dirty="0" err="1" smtClean="0">
                <a:latin typeface="SassoonPrimaryInfant" pitchFamily="2" charset="0"/>
              </a:rPr>
              <a:t>sh</a:t>
            </a:r>
            <a:r>
              <a:rPr lang="en-GB" dirty="0" smtClean="0">
                <a:latin typeface="SassoonPrimaryInfant" pitchFamily="2" charset="0"/>
              </a:rPr>
              <a:t>-</a:t>
            </a:r>
            <a:r>
              <a:rPr lang="en-GB" dirty="0" err="1" smtClean="0">
                <a:latin typeface="SassoonPrimaryInfant" pitchFamily="2" charset="0"/>
              </a:rPr>
              <a:t>ee</a:t>
            </a:r>
            <a:r>
              <a:rPr lang="en-GB" dirty="0" smtClean="0">
                <a:latin typeface="SassoonPrimaryInfant" pitchFamily="2" charset="0"/>
              </a:rPr>
              <a:t>-p’ sheep</a:t>
            </a:r>
          </a:p>
          <a:p>
            <a:r>
              <a:rPr lang="en-GB" dirty="0" smtClean="0">
                <a:latin typeface="SassoonPrimaryInfant" pitchFamily="2" charset="0"/>
              </a:rPr>
              <a:t>Year 1 common exception words – read first then spell </a:t>
            </a:r>
            <a:endParaRPr lang="en-GB" dirty="0">
              <a:latin typeface="SassoonPrimaryInfant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5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16C119B-AF62-459E-89A7-6115552727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643372"/>
              </p:ext>
            </p:extLst>
          </p:nvPr>
        </p:nvGraphicFramePr>
        <p:xfrm>
          <a:off x="1974044" y="578415"/>
          <a:ext cx="8184761" cy="5783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6415981" imgH="4533840" progId="AcroExch.Document.11">
                  <p:embed/>
                </p:oleObj>
              </mc:Choice>
              <mc:Fallback>
                <p:oleObj name="Acrobat Document" r:id="rId3" imgW="6415981" imgH="4533840" progId="AcroExch.Document.11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16C119B-AF62-459E-89A7-6115552727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4044" y="578415"/>
                        <a:ext cx="8184761" cy="5783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10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PrimaryInfant" pitchFamily="2" charset="0"/>
              </a:rPr>
              <a:t>Maths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84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latin typeface="SassoonPrimaryInfant" pitchFamily="2" charset="0"/>
              </a:rPr>
              <a:t>Key skills to </a:t>
            </a:r>
            <a:r>
              <a:rPr lang="en-GB" dirty="0" smtClean="0">
                <a:latin typeface="SassoonPrimaryInfant" pitchFamily="2" charset="0"/>
              </a:rPr>
              <a:t>practise:</a:t>
            </a:r>
          </a:p>
          <a:p>
            <a:r>
              <a:rPr lang="en-GB" dirty="0" smtClean="0">
                <a:latin typeface="SassoonPrimaryInfant" pitchFamily="2" charset="0"/>
              </a:rPr>
              <a:t>Counting forwards and backwards within 100 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Reading and writing numbers to </a:t>
            </a:r>
            <a:r>
              <a:rPr lang="en-GB" dirty="0" smtClean="0">
                <a:latin typeface="SassoonPrimaryInfant" pitchFamily="2" charset="0"/>
              </a:rPr>
              <a:t>20  </a:t>
            </a:r>
          </a:p>
          <a:p>
            <a:r>
              <a:rPr lang="en-GB" dirty="0" smtClean="0">
                <a:latin typeface="SassoonPrimaryInfant" pitchFamily="2" charset="0"/>
              </a:rPr>
              <a:t>Writing number words to 20 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Reading and writing numbers to 100 in numerals</a:t>
            </a:r>
          </a:p>
          <a:p>
            <a:r>
              <a:rPr lang="en-GB" dirty="0">
                <a:latin typeface="SassoonPrimaryInfant" pitchFamily="2" charset="0"/>
              </a:rPr>
              <a:t>1 more and 1 less – numbers up to 20</a:t>
            </a:r>
          </a:p>
          <a:p>
            <a:r>
              <a:rPr lang="en-GB" dirty="0" smtClean="0">
                <a:latin typeface="SassoonPrimaryInfant" pitchFamily="2" charset="0"/>
              </a:rPr>
              <a:t>Ordering numbers to 100</a:t>
            </a:r>
            <a:endParaRPr lang="en-GB" dirty="0">
              <a:latin typeface="SassoonPrimaryInfant" pitchFamily="2" charset="0"/>
            </a:endParaRPr>
          </a:p>
          <a:p>
            <a:r>
              <a:rPr lang="en-GB" dirty="0">
                <a:latin typeface="SassoonPrimaryInfant" pitchFamily="2" charset="0"/>
              </a:rPr>
              <a:t>Representing numbers in different ways (see example above</a:t>
            </a:r>
            <a:r>
              <a:rPr lang="en-GB" dirty="0" smtClean="0">
                <a:latin typeface="SassoonPrimaryInfant" pitchFamily="2" charset="0"/>
              </a:rPr>
              <a:t>)</a:t>
            </a:r>
          </a:p>
          <a:p>
            <a:r>
              <a:rPr lang="en-GB" dirty="0" smtClean="0">
                <a:latin typeface="SassoonPrimaryInfant" pitchFamily="2" charset="0"/>
              </a:rPr>
              <a:t>Number bonds to 10 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213" y="2803160"/>
            <a:ext cx="4415223" cy="218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9BAF-F58B-CB42-EC16-21BB4971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assoonPrimaryInfant" pitchFamily="2" charset="0"/>
              </a:rPr>
              <a:t>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5A9C2-DFF8-5EDA-78FE-5454FE3D6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wo </a:t>
            </a: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 lessons a </a:t>
            </a:r>
            <a:r>
              <a:rPr lang="en-GB" sz="24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week</a:t>
            </a:r>
            <a:r>
              <a:rPr lang="en-GB" dirty="0" smtClean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both on a Friday, this half term. </a:t>
            </a:r>
            <a:endParaRPr lang="en-GB" sz="2400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Children</a:t>
            </a:r>
            <a:r>
              <a:rPr lang="en-GB" sz="24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should </a:t>
            </a:r>
            <a:r>
              <a:rPr lang="en-GB" dirty="0" smtClean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come to</a:t>
            </a:r>
            <a:r>
              <a:rPr lang="en-GB" sz="24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school wearing their PE </a:t>
            </a:r>
            <a:r>
              <a:rPr lang="en-GB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 </a:t>
            </a:r>
            <a:r>
              <a:rPr lang="en-GB" sz="2400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kit </a:t>
            </a: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should consist of black shorts/jogging bottoms and a white t-shirt with </a:t>
            </a:r>
            <a:r>
              <a:rPr lang="en-GB" sz="2400" b="1" dirty="0" smtClean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trainers</a:t>
            </a:r>
            <a:r>
              <a:rPr lang="en-GB" sz="2400" dirty="0">
                <a:effectLst/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291</TotalTime>
  <Words>558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Garamond</vt:lpstr>
      <vt:lpstr>SassoonPrimaryInfant</vt:lpstr>
      <vt:lpstr>Times New Roman</vt:lpstr>
      <vt:lpstr>Wingdings</vt:lpstr>
      <vt:lpstr>Organic</vt:lpstr>
      <vt:lpstr>Acrobat Document</vt:lpstr>
      <vt:lpstr>Year 1 Parents Meeting</vt:lpstr>
      <vt:lpstr>A typical Year 1 day </vt:lpstr>
      <vt:lpstr>Drop off &amp; Pick up</vt:lpstr>
      <vt:lpstr>Reading in Year 1</vt:lpstr>
      <vt:lpstr>Reading</vt:lpstr>
      <vt:lpstr>Spellings</vt:lpstr>
      <vt:lpstr>PowerPoint Presentation</vt:lpstr>
      <vt:lpstr>Maths </vt:lpstr>
      <vt:lpstr>PE</vt:lpstr>
      <vt:lpstr>Snack &amp; Water</vt:lpstr>
      <vt:lpstr>Year 1</vt:lpstr>
      <vt:lpstr>PowerPoint Presentation</vt:lpstr>
      <vt:lpstr>Social Media </vt:lpstr>
      <vt:lpstr>Class Page</vt:lpstr>
      <vt:lpstr>Thank you for coming!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Parents Meeting</dc:title>
  <dc:creator>LUCY COTTON</dc:creator>
  <cp:lastModifiedBy>Mrs J Clifford</cp:lastModifiedBy>
  <cp:revision>22</cp:revision>
  <cp:lastPrinted>2022-09-12T16:09:44Z</cp:lastPrinted>
  <dcterms:created xsi:type="dcterms:W3CDTF">2022-09-11T18:04:14Z</dcterms:created>
  <dcterms:modified xsi:type="dcterms:W3CDTF">2023-09-11T19:52:43Z</dcterms:modified>
</cp:coreProperties>
</file>