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3" r:id="rId2"/>
    <p:sldId id="264" r:id="rId3"/>
    <p:sldId id="274" r:id="rId4"/>
    <p:sldId id="275" r:id="rId5"/>
    <p:sldId id="276" r:id="rId6"/>
    <p:sldId id="277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00000000000000000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9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71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D795BE-2197-104E-BF8E-90A4A1B9C615}"/>
              </a:ext>
            </a:extLst>
          </p:cNvPr>
          <p:cNvSpPr/>
          <p:nvPr/>
        </p:nvSpPr>
        <p:spPr>
          <a:xfrm>
            <a:off x="958802" y="1886128"/>
            <a:ext cx="6711950" cy="495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Saint Patrick is the patron saint of Ireland.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38D9C3-EA2F-614D-9E96-390B6262D6C6}"/>
              </a:ext>
            </a:extLst>
          </p:cNvPr>
          <p:cNvSpPr/>
          <p:nvPr/>
        </p:nvSpPr>
        <p:spPr>
          <a:xfrm>
            <a:off x="1348154" y="93784"/>
            <a:ext cx="6447692" cy="10550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Who Was Saint Patrick?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4884D-9177-0B4A-8370-1382DB7FD04F}"/>
              </a:ext>
            </a:extLst>
          </p:cNvPr>
          <p:cNvSpPr/>
          <p:nvPr/>
        </p:nvSpPr>
        <p:spPr>
          <a:xfrm>
            <a:off x="958802" y="2874740"/>
            <a:ext cx="6571273" cy="495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He is known for bringing Christianity to Ireland.</a:t>
            </a:r>
          </a:p>
        </p:txBody>
      </p:sp>
      <p:pic>
        <p:nvPicPr>
          <p:cNvPr id="9" name="Picture 8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C8DC8FFA-9438-194B-BA5E-71009686BD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011" y="1305916"/>
            <a:ext cx="2130187" cy="49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8BFFE9-B373-014E-ADE7-4B918A982A05}"/>
              </a:ext>
            </a:extLst>
          </p:cNvPr>
          <p:cNvSpPr/>
          <p:nvPr/>
        </p:nvSpPr>
        <p:spPr>
          <a:xfrm>
            <a:off x="958801" y="4388390"/>
            <a:ext cx="6548904" cy="741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700" dirty="0">
                <a:latin typeface="Twinkl" pitchFamily="50" charset="0"/>
              </a:rPr>
              <a:t>Saint Patrick was a Christian and </a:t>
            </a:r>
            <a:br>
              <a:rPr lang="en-GB" sz="1700" dirty="0">
                <a:latin typeface="Twinkl" pitchFamily="50" charset="0"/>
              </a:rPr>
            </a:br>
            <a:r>
              <a:rPr lang="en-GB" sz="1700" dirty="0">
                <a:latin typeface="Twinkl" pitchFamily="50" charset="0"/>
              </a:rPr>
              <a:t>decided to become a priest.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A7A0E-36E3-FE4D-A454-1A0AC6E5FC87}"/>
              </a:ext>
            </a:extLst>
          </p:cNvPr>
          <p:cNvSpPr/>
          <p:nvPr/>
        </p:nvSpPr>
        <p:spPr>
          <a:xfrm>
            <a:off x="1348154" y="93784"/>
            <a:ext cx="6447692" cy="10550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An Amazing Story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FE5FAB-FBB8-BB45-9D9E-01266CA6C385}"/>
              </a:ext>
            </a:extLst>
          </p:cNvPr>
          <p:cNvSpPr/>
          <p:nvPr/>
        </p:nvSpPr>
        <p:spPr>
          <a:xfrm>
            <a:off x="958801" y="1376368"/>
            <a:ext cx="5899199" cy="741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700" dirty="0">
                <a:latin typeface="Twinkl" pitchFamily="50" charset="0"/>
              </a:rPr>
              <a:t>Saint Patrick was born a very long time ago </a:t>
            </a:r>
          </a:p>
          <a:p>
            <a:pPr>
              <a:defRPr/>
            </a:pPr>
            <a:r>
              <a:rPr lang="en-GB" sz="1700" dirty="0">
                <a:latin typeface="Twinkl" pitchFamily="50" charset="0"/>
              </a:rPr>
              <a:t>     in around AD 390.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EFA93-D1A4-B648-8292-2FD81FFE2210}"/>
              </a:ext>
            </a:extLst>
          </p:cNvPr>
          <p:cNvSpPr/>
          <p:nvPr/>
        </p:nvSpPr>
        <p:spPr>
          <a:xfrm>
            <a:off x="958801" y="2190929"/>
            <a:ext cx="5899199" cy="495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700" dirty="0">
                <a:latin typeface="Twinkl" pitchFamily="50" charset="0"/>
              </a:rPr>
              <a:t>He grew up happily with his family.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5B2EFA-DF96-AB49-9346-598413931398}"/>
              </a:ext>
            </a:extLst>
          </p:cNvPr>
          <p:cNvSpPr/>
          <p:nvPr/>
        </p:nvSpPr>
        <p:spPr>
          <a:xfrm>
            <a:off x="958801" y="2759268"/>
            <a:ext cx="6057460" cy="741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700" dirty="0">
                <a:latin typeface="Twinkl" pitchFamily="50" charset="0"/>
              </a:rPr>
              <a:t>He was captured by pirates when he was </a:t>
            </a:r>
            <a:br>
              <a:rPr lang="en-GB" sz="1700" dirty="0">
                <a:latin typeface="Twinkl" pitchFamily="50" charset="0"/>
              </a:rPr>
            </a:br>
            <a:r>
              <a:rPr lang="en-GB" sz="1700" dirty="0">
                <a:latin typeface="Twinkl" pitchFamily="50" charset="0"/>
              </a:rPr>
              <a:t>16 years old and taken as a slave to Ireland.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5E599-6033-5F43-8E25-B68C359DA0F7}"/>
              </a:ext>
            </a:extLst>
          </p:cNvPr>
          <p:cNvSpPr/>
          <p:nvPr/>
        </p:nvSpPr>
        <p:spPr>
          <a:xfrm>
            <a:off x="958801" y="3573829"/>
            <a:ext cx="6548904" cy="741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700" dirty="0">
                <a:latin typeface="Twinkl" pitchFamily="50" charset="0"/>
              </a:rPr>
              <a:t>He had to work there for 6 years before </a:t>
            </a:r>
          </a:p>
          <a:p>
            <a:pPr>
              <a:defRPr/>
            </a:pPr>
            <a:r>
              <a:rPr lang="en-GB" sz="1700" dirty="0">
                <a:latin typeface="Twinkl" pitchFamily="50" charset="0"/>
              </a:rPr>
              <a:t>     he could escape.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209F5-4612-6D41-B10C-36342D550ED9}"/>
              </a:ext>
            </a:extLst>
          </p:cNvPr>
          <p:cNvSpPr/>
          <p:nvPr/>
        </p:nvSpPr>
        <p:spPr>
          <a:xfrm>
            <a:off x="958801" y="5202950"/>
            <a:ext cx="7027911" cy="741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700" dirty="0">
                <a:latin typeface="Twinkl" pitchFamily="50" charset="0"/>
              </a:rPr>
              <a:t>He decided he wanted to return to Ireland to teach </a:t>
            </a:r>
          </a:p>
          <a:p>
            <a:pPr>
              <a:defRPr/>
            </a:pPr>
            <a:r>
              <a:rPr lang="en-GB" sz="1700" dirty="0">
                <a:latin typeface="Twinkl" pitchFamily="50" charset="0"/>
              </a:rPr>
              <a:t>     people about Jesus.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AA90A9F7-166F-8C43-93EE-F2C3CECE2E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765" y="1376368"/>
            <a:ext cx="3710036" cy="45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6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172BC56-05CB-B64A-887A-AE21A5CBF47F}"/>
              </a:ext>
            </a:extLst>
          </p:cNvPr>
          <p:cNvSpPr/>
          <p:nvPr/>
        </p:nvSpPr>
        <p:spPr>
          <a:xfrm>
            <a:off x="1348154" y="93784"/>
            <a:ext cx="6447692" cy="10550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St. Patrick’s Day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23610D5-490B-D448-85A5-500F1F10DC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277" y="2456719"/>
            <a:ext cx="4723446" cy="3340696"/>
          </a:xfrm>
          <a:prstGeom prst="round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8348472-A585-B64E-AC6E-8845774857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346" y="3285752"/>
            <a:ext cx="148100" cy="144561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EF9B206F-27A4-394E-B594-72BD2113A3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008" y="3504931"/>
            <a:ext cx="148100" cy="144561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5170A371-2587-0448-8F12-3F9029CCC0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89" y="3213471"/>
            <a:ext cx="148100" cy="144561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BDA40295-984E-1443-8DAC-CAF767514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660" y="4389298"/>
            <a:ext cx="148100" cy="144561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42C3EB1B-F1BF-9F46-86F6-CCBB537FE1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919" y="4649374"/>
            <a:ext cx="148100" cy="1445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EC8D35-4080-BA49-9881-DBBFC8948231}"/>
              </a:ext>
            </a:extLst>
          </p:cNvPr>
          <p:cNvSpPr/>
          <p:nvPr/>
        </p:nvSpPr>
        <p:spPr>
          <a:xfrm>
            <a:off x="1216025" y="1257487"/>
            <a:ext cx="6711950" cy="495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700" dirty="0">
                <a:solidFill>
                  <a:schemeClr val="bg1"/>
                </a:solidFill>
              </a:rPr>
              <a:t>St. Patrick’s Day is celebrated on 17</a:t>
            </a:r>
            <a:r>
              <a:rPr lang="en-GB" altLang="en-US" sz="1700" baseline="30000" dirty="0">
                <a:solidFill>
                  <a:schemeClr val="bg1"/>
                </a:solidFill>
              </a:rPr>
              <a:t>th</a:t>
            </a:r>
            <a:r>
              <a:rPr lang="en-GB" altLang="en-US" sz="1700" dirty="0">
                <a:solidFill>
                  <a:schemeClr val="bg1"/>
                </a:solidFill>
              </a:rPr>
              <a:t> March.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0AED42-F5A5-5D49-89CF-73775A19E5DE}"/>
              </a:ext>
            </a:extLst>
          </p:cNvPr>
          <p:cNvSpPr/>
          <p:nvPr/>
        </p:nvSpPr>
        <p:spPr>
          <a:xfrm>
            <a:off x="1216025" y="1811383"/>
            <a:ext cx="6711950" cy="495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700" dirty="0">
                <a:solidFill>
                  <a:schemeClr val="bg1"/>
                </a:solidFill>
              </a:rPr>
              <a:t>Where in the world do you think it is celebrated?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0E166-30CF-0E42-90AF-05CF8091E4F7}"/>
              </a:ext>
            </a:extLst>
          </p:cNvPr>
          <p:cNvSpPr/>
          <p:nvPr/>
        </p:nvSpPr>
        <p:spPr>
          <a:xfrm>
            <a:off x="1216025" y="5945320"/>
            <a:ext cx="6711950" cy="7105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altLang="en-US" sz="1600" dirty="0">
                <a:solidFill>
                  <a:schemeClr val="bg1"/>
                </a:solidFill>
              </a:rPr>
              <a:t>St. Patrick’s Day is celebrated all over the world! Wherever Irish people live, they like to celebrate the special day of their patron saint.</a:t>
            </a:r>
          </a:p>
        </p:txBody>
      </p:sp>
    </p:spTree>
    <p:extLst>
      <p:ext uri="{BB962C8B-B14F-4D97-AF65-F5344CB8AC3E}">
        <p14:creationId xmlns:p14="http://schemas.microsoft.com/office/powerpoint/2010/main" val="25602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FB8EC1A-3A16-9340-A17B-EB6B4F7A22CD}"/>
              </a:ext>
            </a:extLst>
          </p:cNvPr>
          <p:cNvSpPr/>
          <p:nvPr/>
        </p:nvSpPr>
        <p:spPr>
          <a:xfrm>
            <a:off x="1187721" y="105072"/>
            <a:ext cx="6768557" cy="10550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St. Patrick’s Day Traditions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8EC03-D9BA-9947-A949-C5EFFA08EE02}"/>
              </a:ext>
            </a:extLst>
          </p:cNvPr>
          <p:cNvSpPr/>
          <p:nvPr/>
        </p:nvSpPr>
        <p:spPr>
          <a:xfrm>
            <a:off x="1187720" y="1299105"/>
            <a:ext cx="6768557" cy="495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700" dirty="0">
                <a:solidFill>
                  <a:schemeClr val="bg1"/>
                </a:solidFill>
              </a:rPr>
              <a:t>There are many ways to celebrate St. Patrick’s Day.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78DAB-E6D3-E644-A4B3-14198B13FD37}"/>
              </a:ext>
            </a:extLst>
          </p:cNvPr>
          <p:cNvSpPr/>
          <p:nvPr/>
        </p:nvSpPr>
        <p:spPr>
          <a:xfrm>
            <a:off x="1187719" y="1854147"/>
            <a:ext cx="6768557" cy="495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700" dirty="0">
                <a:solidFill>
                  <a:schemeClr val="bg1"/>
                </a:solidFill>
              </a:rPr>
              <a:t>Have you ever seen any of these traditions?</a:t>
            </a:r>
          </a:p>
        </p:txBody>
      </p:sp>
      <p:pic>
        <p:nvPicPr>
          <p:cNvPr id="6" name="Picture 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B2A6AC93-E59A-BE4B-A99E-464681BDAD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719" y="2532144"/>
            <a:ext cx="2328954" cy="1391922"/>
          </a:xfrm>
          <a:prstGeom prst="rect">
            <a:avLst/>
          </a:prstGeom>
        </p:spPr>
      </p:pic>
      <p:pic>
        <p:nvPicPr>
          <p:cNvPr id="7" name="Picture 6" descr="A group of people wearing clothing&#10;&#10;Description automatically generated with medium confidence">
            <a:extLst>
              <a:ext uri="{FF2B5EF4-FFF2-40B4-BE49-F238E27FC236}">
                <a16:creationId xmlns:a16="http://schemas.microsoft.com/office/drawing/2014/main" id="{3FE55650-C29C-FD46-BBB2-9D327C73E7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980" y="2532144"/>
            <a:ext cx="1855896" cy="139192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0B81CB4-200B-2141-9CCA-29F110E0D6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022" y="2528537"/>
            <a:ext cx="1273254" cy="1395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EA9424-DA13-324D-A54E-D0B8D938F7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02" y="4367183"/>
            <a:ext cx="552755" cy="1391922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EE3059D8-7CE2-BC42-B0A2-E9BDC01365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980" y="4367183"/>
            <a:ext cx="1969545" cy="1391922"/>
          </a:xfrm>
          <a:prstGeom prst="rect">
            <a:avLst/>
          </a:prstGeom>
        </p:spPr>
      </p:pic>
      <p:sp>
        <p:nvSpPr>
          <p:cNvPr id="11" name="Rectangle 22">
            <a:extLst>
              <a:ext uri="{FF2B5EF4-FFF2-40B4-BE49-F238E27FC236}">
                <a16:creationId xmlns:a16="http://schemas.microsoft.com/office/drawing/2014/main" id="{190D23E6-E629-714F-ADF5-D402F0DB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568" y="3898869"/>
            <a:ext cx="227423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people dress in green</a:t>
            </a: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9885BC53-0A0C-1B47-AA5D-7516CEE4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980" y="3898869"/>
            <a:ext cx="184746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people join parades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9972EDC9-6FE6-504C-8A6E-1F23E5457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970" y="3908310"/>
            <a:ext cx="2246768" cy="6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people visit </a:t>
            </a:r>
            <a:br>
              <a:rPr lang="en-GB" altLang="en-US" sz="1700" dirty="0">
                <a:solidFill>
                  <a:schemeClr val="tx1"/>
                </a:solidFill>
              </a:rPr>
            </a:br>
            <a:r>
              <a:rPr lang="en-GB" altLang="en-US" sz="1700" dirty="0">
                <a:solidFill>
                  <a:schemeClr val="tx1"/>
                </a:solidFill>
              </a:rPr>
              <a:t>church to pray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6A9D95D0-0916-C946-A16A-C9B97D2B1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701" y="5805144"/>
            <a:ext cx="1187676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leprechauns</a:t>
            </a: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7BDAEDC1-7F2C-6741-89C5-E1E356D6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1659" y="5858461"/>
            <a:ext cx="2184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shamrock</a:t>
            </a: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EE017F2E-7813-A745-8349-72B9F6113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246" y="5730929"/>
            <a:ext cx="2091990" cy="6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important places are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lit up green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8F4E98-E4B6-BE48-8CD3-270DAA504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060" y="4733647"/>
            <a:ext cx="1110680" cy="10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16B104-184B-624E-AFAD-4FCB80E2C8CE}"/>
              </a:ext>
            </a:extLst>
          </p:cNvPr>
          <p:cNvSpPr/>
          <p:nvPr/>
        </p:nvSpPr>
        <p:spPr>
          <a:xfrm>
            <a:off x="1348154" y="93784"/>
            <a:ext cx="6447692" cy="10550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Celebrating Irish Culture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9B7938-247E-2448-A793-55B76A805650}"/>
              </a:ext>
            </a:extLst>
          </p:cNvPr>
          <p:cNvSpPr/>
          <p:nvPr/>
        </p:nvSpPr>
        <p:spPr>
          <a:xfrm>
            <a:off x="1187720" y="1306799"/>
            <a:ext cx="6768557" cy="479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700" dirty="0">
                <a:solidFill>
                  <a:schemeClr val="bg1"/>
                </a:solidFill>
              </a:rPr>
              <a:t>Today, St. Patrick’s Day celebrates Irish culture. </a:t>
            </a:r>
          </a:p>
        </p:txBody>
      </p:sp>
      <p:pic>
        <p:nvPicPr>
          <p:cNvPr id="5" name="Picture 4" descr="A group of people playing drums&#10;&#10;Description automatically generated with medium confidence">
            <a:extLst>
              <a:ext uri="{FF2B5EF4-FFF2-40B4-BE49-F238E27FC236}">
                <a16:creationId xmlns:a16="http://schemas.microsoft.com/office/drawing/2014/main" id="{29318914-E7C3-E845-AC30-DDEF65EFB1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720" y="1970291"/>
            <a:ext cx="2404827" cy="2079597"/>
          </a:xfrm>
          <a:prstGeom prst="rect">
            <a:avLst/>
          </a:prstGeom>
        </p:spPr>
      </p:pic>
      <p:pic>
        <p:nvPicPr>
          <p:cNvPr id="6" name="Picture 5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id="{DA5C35F4-B095-6641-A975-A840C23B3C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1970291"/>
            <a:ext cx="3517387" cy="2079597"/>
          </a:xfrm>
          <a:prstGeom prst="rect">
            <a:avLst/>
          </a:prstGeom>
        </p:spPr>
      </p:pic>
      <p:pic>
        <p:nvPicPr>
          <p:cNvPr id="7" name="Picture 6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56670032-FC92-CF41-ABAE-800D934D81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578" y="4233661"/>
            <a:ext cx="1877269" cy="1532707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95DFEE03-3901-1D4D-B065-35312281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017" y="4078968"/>
            <a:ext cx="227423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Irish music</a:t>
            </a: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706A6578-E2B5-194F-989E-94AB96221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1847" y="4049888"/>
            <a:ext cx="227423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Irish dancing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A676BDF2-5FB7-FF4D-9AE4-C621826AA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096" y="5794629"/>
            <a:ext cx="227423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77"/>
                <a:ea typeface="Sassoon Infant Rg" pitchFamily="2" charset="77"/>
                <a:cs typeface="Sassoon Infant Rg" pitchFamily="2" charset="7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Irish food and drink</a:t>
            </a:r>
          </a:p>
        </p:txBody>
      </p:sp>
    </p:spTree>
    <p:extLst>
      <p:ext uri="{BB962C8B-B14F-4D97-AF65-F5344CB8AC3E}">
        <p14:creationId xmlns:p14="http://schemas.microsoft.com/office/powerpoint/2010/main" val="28773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231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Matthew Ridsdale</dc:creator>
  <cp:lastModifiedBy>Lucy Swift</cp:lastModifiedBy>
  <cp:revision>23</cp:revision>
  <dcterms:created xsi:type="dcterms:W3CDTF">2019-06-05T08:15:39Z</dcterms:created>
  <dcterms:modified xsi:type="dcterms:W3CDTF">2022-03-15T13:08:08Z</dcterms:modified>
</cp:coreProperties>
</file>