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9"/>
  </p:notesMasterIdLst>
  <p:handoutMasterIdLst>
    <p:handoutMasterId r:id="rId20"/>
  </p:handoutMasterIdLst>
  <p:sldIdLst>
    <p:sldId id="272" r:id="rId2"/>
    <p:sldId id="257" r:id="rId3"/>
    <p:sldId id="259" r:id="rId4"/>
    <p:sldId id="291" r:id="rId5"/>
    <p:sldId id="275" r:id="rId6"/>
    <p:sldId id="290" r:id="rId7"/>
    <p:sldId id="270" r:id="rId8"/>
    <p:sldId id="293" r:id="rId9"/>
    <p:sldId id="262" r:id="rId10"/>
    <p:sldId id="260" r:id="rId11"/>
    <p:sldId id="280" r:id="rId12"/>
    <p:sldId id="294" r:id="rId13"/>
    <p:sldId id="296" r:id="rId14"/>
    <p:sldId id="297" r:id="rId15"/>
    <p:sldId id="264" r:id="rId16"/>
    <p:sldId id="298" r:id="rId17"/>
    <p:sldId id="295"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EB042B-42D2-0BEB-E439-ABA0517371D3}" v="378" dt="2023-09-14T14:05:48.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257" autoAdjust="0"/>
    <p:restoredTop sz="94660"/>
  </p:normalViewPr>
  <p:slideViewPr>
    <p:cSldViewPr>
      <p:cViewPr varScale="1">
        <p:scale>
          <a:sx n="59" d="100"/>
          <a:sy n="59" d="100"/>
        </p:scale>
        <p:origin x="66" y="2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05335D3-505F-4B1A-A032-569C0754D513}" type="datetimeFigureOut">
              <a:rPr lang="en-GB" smtClean="0"/>
              <a:pPr/>
              <a:t>19/09/2023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F88BC73-ABC5-4D4C-A53A-AF390BA7E5E1}"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C4917A8-BD8C-4ECC-BFB0-03FA5E6D7883}" type="datetimeFigureOut">
              <a:rPr lang="en-US" smtClean="0"/>
              <a:pPr/>
              <a:t>9/19/2023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C11237F-23FE-4E27-AA11-A811581F8E7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C11237F-23FE-4E27-AA11-A811581F8E70}" type="slidenum">
              <a:rPr lang="en-GB" smtClean="0"/>
              <a:pPr/>
              <a:t>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0D0748E-463A-4AAA-9281-8592AD115231}" type="datetimeFigureOut">
              <a:rPr lang="en-US" smtClean="0"/>
              <a:pPr/>
              <a:t>9/19/2023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699FC5B-145A-4936-A471-2C4A9D758F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D0748E-463A-4AAA-9281-8592AD115231}"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9FC5B-145A-4936-A471-2C4A9D758F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D0748E-463A-4AAA-9281-8592AD115231}"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9FC5B-145A-4936-A471-2C4A9D758F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D0748E-463A-4AAA-9281-8592AD115231}"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9FC5B-145A-4936-A471-2C4A9D758F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0D0748E-463A-4AAA-9281-8592AD115231}"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9FC5B-145A-4936-A471-2C4A9D758F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0D0748E-463A-4AAA-9281-8592AD115231}"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99FC5B-145A-4936-A471-2C4A9D758F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0D0748E-463A-4AAA-9281-8592AD115231}" type="datetimeFigureOut">
              <a:rPr lang="en-US" smtClean="0"/>
              <a:pPr/>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99FC5B-145A-4936-A471-2C4A9D758F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0D0748E-463A-4AAA-9281-8592AD115231}" type="datetimeFigureOut">
              <a:rPr lang="en-US" smtClean="0"/>
              <a:pPr/>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99FC5B-145A-4936-A471-2C4A9D758F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0748E-463A-4AAA-9281-8592AD115231}" type="datetimeFigureOut">
              <a:rPr lang="en-US" smtClean="0"/>
              <a:pPr/>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99FC5B-145A-4936-A471-2C4A9D758F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0D0748E-463A-4AAA-9281-8592AD115231}"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99FC5B-145A-4936-A471-2C4A9D758F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0D0748E-463A-4AAA-9281-8592AD115231}"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699FC5B-145A-4936-A471-2C4A9D758FD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0D0748E-463A-4AAA-9281-8592AD115231}" type="datetimeFigureOut">
              <a:rPr lang="en-US" smtClean="0"/>
              <a:pPr/>
              <a:t>9/19/2023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99FC5B-145A-4936-A471-2C4A9D758FD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F2MfJrKjNAhWEVhoKHeUrAx0QjRwIBw&amp;url=http://science-all.com/wallpapers/brick-wall.html&amp;psig=AFQjCNGcT1qFv_5Msl1j6J4CVTb4okQ7xg&amp;ust=146602223600211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599" y="2625327"/>
            <a:ext cx="8229600" cy="1143000"/>
          </a:xfrm>
        </p:spPr>
        <p:txBody>
          <a:bodyPr>
            <a:noAutofit/>
          </a:bodyPr>
          <a:lstStyle/>
          <a:p>
            <a:pPr algn="ctr"/>
            <a:r>
              <a:rPr lang="en-GB" sz="4400" b="1" dirty="0">
                <a:solidFill>
                  <a:schemeClr val="accent5">
                    <a:lumMod val="75000"/>
                  </a:schemeClr>
                </a:solidFill>
              </a:rPr>
              <a:t/>
            </a:r>
            <a:br>
              <a:rPr lang="en-GB" sz="4400" b="1" dirty="0">
                <a:solidFill>
                  <a:schemeClr val="accent5">
                    <a:lumMod val="75000"/>
                  </a:schemeClr>
                </a:solidFill>
              </a:rPr>
            </a:br>
            <a:r>
              <a:rPr lang="en-GB" sz="3600" b="1" dirty="0">
                <a:solidFill>
                  <a:schemeClr val="accent5">
                    <a:lumMod val="75000"/>
                  </a:schemeClr>
                </a:solidFill>
              </a:rPr>
              <a:t>St Thomas of Canterbury</a:t>
            </a:r>
            <a:r>
              <a:rPr lang="en-GB" sz="4400" b="1" dirty="0">
                <a:solidFill>
                  <a:schemeClr val="accent5">
                    <a:lumMod val="75000"/>
                  </a:schemeClr>
                </a:solidFill>
              </a:rPr>
              <a:t/>
            </a:r>
            <a:br>
              <a:rPr lang="en-GB" sz="4400" b="1" dirty="0">
                <a:solidFill>
                  <a:schemeClr val="accent5">
                    <a:lumMod val="75000"/>
                  </a:schemeClr>
                </a:solidFill>
              </a:rPr>
            </a:br>
            <a:r>
              <a:rPr lang="en-GB" sz="3600" b="1" dirty="0">
                <a:solidFill>
                  <a:schemeClr val="accent5">
                    <a:lumMod val="75000"/>
                  </a:schemeClr>
                </a:solidFill>
              </a:rPr>
              <a:t>Reception Welcome Meeting</a:t>
            </a:r>
            <a:endParaRPr lang="en-GB" sz="2000" b="1" dirty="0">
              <a:solidFill>
                <a:schemeClr val="accent5">
                  <a:lumMod val="75000"/>
                </a:schemeClr>
              </a:solidFill>
            </a:endParaRPr>
          </a:p>
        </p:txBody>
      </p:sp>
      <p:pic>
        <p:nvPicPr>
          <p:cNvPr id="27649" name="Picture 1"/>
          <p:cNvPicPr>
            <a:picLocks noChangeAspect="1" noChangeArrowheads="1"/>
          </p:cNvPicPr>
          <p:nvPr/>
        </p:nvPicPr>
        <p:blipFill>
          <a:blip r:embed="rId2" cstate="print"/>
          <a:srcRect l="35688" t="31250" r="35761" b="29687"/>
          <a:stretch>
            <a:fillRect/>
          </a:stretch>
        </p:blipFill>
        <p:spPr bwMode="auto">
          <a:xfrm>
            <a:off x="214282" y="2071678"/>
            <a:ext cx="1378753" cy="1060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0" name="Picture 2"/>
          <p:cNvPicPr>
            <a:picLocks noChangeAspect="1" noChangeArrowheads="1"/>
          </p:cNvPicPr>
          <p:nvPr/>
        </p:nvPicPr>
        <p:blipFill>
          <a:blip r:embed="rId3" cstate="print"/>
          <a:srcRect l="35176" t="32422" r="36273" b="29492"/>
          <a:stretch>
            <a:fillRect/>
          </a:stretch>
        </p:blipFill>
        <p:spPr bwMode="auto">
          <a:xfrm>
            <a:off x="158060" y="3847699"/>
            <a:ext cx="2357454" cy="1768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1" name="Picture 3"/>
          <p:cNvPicPr>
            <a:picLocks noChangeAspect="1" noChangeArrowheads="1"/>
          </p:cNvPicPr>
          <p:nvPr/>
        </p:nvPicPr>
        <p:blipFill>
          <a:blip r:embed="rId4" cstate="print"/>
          <a:srcRect l="42313" t="28515" r="41764" b="32422"/>
          <a:stretch>
            <a:fillRect/>
          </a:stretch>
        </p:blipFill>
        <p:spPr bwMode="auto">
          <a:xfrm rot="389160">
            <a:off x="6539935" y="623692"/>
            <a:ext cx="1398399"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2" name="Picture 4"/>
          <p:cNvPicPr>
            <a:picLocks noChangeAspect="1" noChangeArrowheads="1"/>
          </p:cNvPicPr>
          <p:nvPr/>
        </p:nvPicPr>
        <p:blipFill>
          <a:blip r:embed="rId5" cstate="print"/>
          <a:srcRect l="48902" t="28515" r="37372" b="39258"/>
          <a:stretch>
            <a:fillRect/>
          </a:stretch>
        </p:blipFill>
        <p:spPr bwMode="auto">
          <a:xfrm>
            <a:off x="3714744" y="4643445"/>
            <a:ext cx="1370311" cy="1808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3" name="Picture 5"/>
          <p:cNvPicPr>
            <a:picLocks noChangeAspect="1" noChangeArrowheads="1"/>
          </p:cNvPicPr>
          <p:nvPr/>
        </p:nvPicPr>
        <p:blipFill>
          <a:blip r:embed="rId6" cstate="print"/>
          <a:srcRect l="34626" t="31445" r="35725" b="28516"/>
          <a:stretch>
            <a:fillRect/>
          </a:stretch>
        </p:blipFill>
        <p:spPr bwMode="auto">
          <a:xfrm>
            <a:off x="3571868" y="551636"/>
            <a:ext cx="2071702" cy="1572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4" name="Picture 6"/>
          <p:cNvPicPr>
            <a:picLocks noChangeAspect="1" noChangeArrowheads="1"/>
          </p:cNvPicPr>
          <p:nvPr/>
        </p:nvPicPr>
        <p:blipFill>
          <a:blip r:embed="rId7" cstate="print"/>
          <a:srcRect l="34627" t="31445" r="35724" b="28516"/>
          <a:stretch>
            <a:fillRect/>
          </a:stretch>
        </p:blipFill>
        <p:spPr bwMode="auto">
          <a:xfrm rot="955999">
            <a:off x="6750036" y="4101844"/>
            <a:ext cx="2071702" cy="1572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5" name="Picture 7"/>
          <p:cNvPicPr>
            <a:picLocks noChangeAspect="1" noChangeArrowheads="1"/>
          </p:cNvPicPr>
          <p:nvPr/>
        </p:nvPicPr>
        <p:blipFill>
          <a:blip r:embed="rId8" cstate="print"/>
          <a:srcRect l="41764" t="32422" r="41764" b="30468"/>
          <a:stretch>
            <a:fillRect/>
          </a:stretch>
        </p:blipFill>
        <p:spPr bwMode="auto">
          <a:xfrm rot="20558572">
            <a:off x="1297088" y="663361"/>
            <a:ext cx="1357322" cy="1719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6" name="Picture 8"/>
          <p:cNvPicPr>
            <a:picLocks noChangeAspect="1" noChangeArrowheads="1"/>
          </p:cNvPicPr>
          <p:nvPr/>
        </p:nvPicPr>
        <p:blipFill>
          <a:blip r:embed="rId9" cstate="print"/>
          <a:srcRect l="34590" t="31250" r="35212" b="28711"/>
          <a:stretch>
            <a:fillRect/>
          </a:stretch>
        </p:blipFill>
        <p:spPr bwMode="auto">
          <a:xfrm>
            <a:off x="5429256" y="5072074"/>
            <a:ext cx="2012429" cy="15001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6"/>
          <p:cNvPicPr>
            <a:picLocks noChangeAspect="1" noChangeArrowheads="1"/>
          </p:cNvPicPr>
          <p:nvPr/>
        </p:nvPicPr>
        <p:blipFill>
          <a:blip r:embed="rId10" cstate="print"/>
          <a:srcRect l="41764" t="27539" r="41764" b="33203"/>
          <a:stretch>
            <a:fillRect/>
          </a:stretch>
        </p:blipFill>
        <p:spPr bwMode="auto">
          <a:xfrm>
            <a:off x="1785918" y="4429132"/>
            <a:ext cx="1652671"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1470025"/>
          </a:xfrm>
        </p:spPr>
        <p:txBody>
          <a:bodyPr>
            <a:normAutofit/>
          </a:bodyPr>
          <a:lstStyle/>
          <a:p>
            <a:pPr algn="l"/>
            <a:r>
              <a:rPr lang="en-GB" sz="4800" dirty="0">
                <a:solidFill>
                  <a:schemeClr val="accent3">
                    <a:lumMod val="60000"/>
                    <a:lumOff val="40000"/>
                  </a:schemeClr>
                </a:solidFill>
              </a:rPr>
              <a:t>Key skills to support your child</a:t>
            </a:r>
            <a:endParaRPr lang="en-US" sz="4800" dirty="0">
              <a:solidFill>
                <a:schemeClr val="accent3">
                  <a:lumMod val="60000"/>
                  <a:lumOff val="40000"/>
                </a:schemeClr>
              </a:solidFill>
            </a:endParaRPr>
          </a:p>
        </p:txBody>
      </p:sp>
      <p:sp>
        <p:nvSpPr>
          <p:cNvPr id="3" name="Subtitle 2"/>
          <p:cNvSpPr>
            <a:spLocks noGrp="1"/>
          </p:cNvSpPr>
          <p:nvPr>
            <p:ph type="subTitle" idx="1"/>
          </p:nvPr>
        </p:nvSpPr>
        <p:spPr>
          <a:xfrm>
            <a:off x="25962" y="1610626"/>
            <a:ext cx="7066317" cy="5132040"/>
          </a:xfrm>
        </p:spPr>
        <p:txBody>
          <a:bodyPr>
            <a:normAutofit fontScale="70000" lnSpcReduction="20000"/>
          </a:bodyPr>
          <a:lstStyle/>
          <a:p>
            <a:pPr lvl="1" algn="r"/>
            <a:endParaRPr lang="en-GB" dirty="0">
              <a:latin typeface="Arial" pitchFamily="34" charset="0"/>
              <a:cs typeface="Arial" pitchFamily="34" charset="0"/>
            </a:endParaRPr>
          </a:p>
          <a:p>
            <a:pPr lvl="1" algn="r"/>
            <a:endParaRPr lang="en-GB" dirty="0">
              <a:latin typeface="Arial" pitchFamily="34" charset="0"/>
              <a:cs typeface="Arial" pitchFamily="34" charset="0"/>
            </a:endParaRPr>
          </a:p>
          <a:p>
            <a:pPr lvl="1" algn="l">
              <a:buFont typeface="Arial" pitchFamily="34" charset="0"/>
              <a:buChar char="•"/>
            </a:pPr>
            <a:r>
              <a:rPr lang="en-GB" sz="2800" dirty="0">
                <a:latin typeface="SassoonPrimaryInfant" pitchFamily="2" charset="0"/>
              </a:rPr>
              <a:t>Getting dressed and undressed on their own.</a:t>
            </a:r>
          </a:p>
          <a:p>
            <a:pPr lvl="1" algn="l">
              <a:buFont typeface="Arial" pitchFamily="34" charset="0"/>
              <a:buChar char="•"/>
            </a:pPr>
            <a:r>
              <a:rPr lang="en-GB" sz="2800" dirty="0">
                <a:latin typeface="SassoonPrimaryInfant" pitchFamily="2" charset="0"/>
              </a:rPr>
              <a:t>Feeding themselves with a knife and fork.</a:t>
            </a:r>
          </a:p>
          <a:p>
            <a:pPr lvl="1" algn="l">
              <a:buFont typeface="Arial" pitchFamily="34" charset="0"/>
              <a:buChar char="•"/>
            </a:pPr>
            <a:r>
              <a:rPr lang="en-GB" sz="2800" dirty="0">
                <a:latin typeface="SassoonPrimaryInfant" pitchFamily="2" charset="0"/>
              </a:rPr>
              <a:t>Washing their hands properly before meals and after using the toilet or blowing their nose.</a:t>
            </a:r>
          </a:p>
          <a:p>
            <a:pPr lvl="1" algn="l">
              <a:buFont typeface="Arial" pitchFamily="34" charset="0"/>
              <a:buChar char="•"/>
            </a:pPr>
            <a:r>
              <a:rPr lang="en-GB" sz="2800" dirty="0">
                <a:latin typeface="SassoonPrimaryInfant" pitchFamily="2" charset="0"/>
              </a:rPr>
              <a:t>Listening attentively to stories and singing familiar nursery rhymes.</a:t>
            </a:r>
          </a:p>
          <a:p>
            <a:pPr lvl="1" algn="l">
              <a:buFont typeface="Arial" pitchFamily="34" charset="0"/>
              <a:buChar char="•"/>
            </a:pPr>
            <a:r>
              <a:rPr lang="en-GB" sz="2800" dirty="0">
                <a:latin typeface="SassoonPrimaryInfant" pitchFamily="2" charset="0"/>
              </a:rPr>
              <a:t>Counting objects  by touching or moving them.</a:t>
            </a:r>
          </a:p>
          <a:p>
            <a:pPr lvl="1" algn="l">
              <a:buFont typeface="Arial" pitchFamily="34" charset="0"/>
              <a:buChar char="•"/>
            </a:pPr>
            <a:r>
              <a:rPr lang="en-GB" sz="2800" dirty="0">
                <a:latin typeface="SassoonPrimaryInfant" pitchFamily="2" charset="0"/>
              </a:rPr>
              <a:t>Recognising, naming and matching colours.</a:t>
            </a:r>
          </a:p>
          <a:p>
            <a:pPr lvl="1" algn="l">
              <a:buFont typeface="Arial" pitchFamily="34" charset="0"/>
              <a:buChar char="•"/>
            </a:pPr>
            <a:r>
              <a:rPr lang="en-GB" sz="2800" dirty="0">
                <a:latin typeface="SassoonPrimaryInfant" pitchFamily="2" charset="0"/>
              </a:rPr>
              <a:t>Using pencils and scissors with increasing control.</a:t>
            </a:r>
          </a:p>
          <a:p>
            <a:pPr lvl="1" algn="l">
              <a:buFont typeface="Arial" pitchFamily="34" charset="0"/>
              <a:buChar char="•"/>
            </a:pPr>
            <a:r>
              <a:rPr lang="en-GB" sz="2800" dirty="0">
                <a:latin typeface="SassoonPrimaryInfant" pitchFamily="2" charset="0"/>
              </a:rPr>
              <a:t>Playing outside, climbing, running, jumping and balancing.</a:t>
            </a:r>
          </a:p>
          <a:p>
            <a:pPr lvl="1" algn="l">
              <a:buFont typeface="Arial" pitchFamily="34" charset="0"/>
              <a:buChar char="•"/>
            </a:pPr>
            <a:r>
              <a:rPr lang="en-GB" sz="2800" dirty="0">
                <a:latin typeface="SassoonPrimaryInfant" pitchFamily="2" charset="0"/>
              </a:rPr>
              <a:t>Riding a bike if possible.</a:t>
            </a:r>
          </a:p>
          <a:p>
            <a:pPr lvl="1" algn="l">
              <a:buFont typeface="Arial" pitchFamily="34" charset="0"/>
              <a:buChar char="•"/>
            </a:pPr>
            <a:r>
              <a:rPr lang="en-GB" sz="2800" dirty="0">
                <a:latin typeface="SassoonPrimaryInfant" pitchFamily="2" charset="0"/>
              </a:rPr>
              <a:t>If there are any concerns for your child’s sight, hearing or health, get in touch with your health visitor or GP and inform your child’s teacher.</a:t>
            </a:r>
          </a:p>
          <a:p>
            <a:pPr lvl="1" algn="l">
              <a:buFont typeface="Arial" pitchFamily="34" charset="0"/>
              <a:buChar char="•"/>
            </a:pPr>
            <a:endParaRPr lang="en-GB" dirty="0">
              <a:solidFill>
                <a:srgbClr val="FFFF00"/>
              </a:solidFill>
              <a:latin typeface="SassoonPrimaryInfant" pitchFamily="2" charset="0"/>
            </a:endParaRPr>
          </a:p>
        </p:txBody>
      </p:sp>
      <p:pic>
        <p:nvPicPr>
          <p:cNvPr id="2051" name="Picture 3" descr="E:\DCIM\106_PANA\P1060302.JPG"/>
          <p:cNvPicPr>
            <a:picLocks noChangeAspect="1" noChangeArrowheads="1"/>
          </p:cNvPicPr>
          <p:nvPr/>
        </p:nvPicPr>
        <p:blipFill>
          <a:blip r:embed="rId2" cstate="print"/>
          <a:srcRect/>
          <a:stretch>
            <a:fillRect/>
          </a:stretch>
        </p:blipFill>
        <p:spPr bwMode="auto">
          <a:xfrm rot="1179621">
            <a:off x="7533080" y="1758241"/>
            <a:ext cx="917096" cy="6878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3" descr="E:\DCIM\106_PANA\P1060663.JPG"/>
          <p:cNvPicPr>
            <a:picLocks noChangeAspect="1" noChangeArrowheads="1"/>
          </p:cNvPicPr>
          <p:nvPr/>
        </p:nvPicPr>
        <p:blipFill>
          <a:blip r:embed="rId3" cstate="print"/>
          <a:srcRect/>
          <a:stretch>
            <a:fillRect/>
          </a:stretch>
        </p:blipFill>
        <p:spPr bwMode="auto">
          <a:xfrm rot="20224775">
            <a:off x="6973060" y="1795264"/>
            <a:ext cx="532069" cy="709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E:\DCIM\106_PANA\P1060662.JPG"/>
          <p:cNvPicPr>
            <a:picLocks noChangeAspect="1" noChangeArrowheads="1"/>
          </p:cNvPicPr>
          <p:nvPr/>
        </p:nvPicPr>
        <p:blipFill>
          <a:blip r:embed="rId4" cstate="print"/>
          <a:srcRect/>
          <a:stretch>
            <a:fillRect/>
          </a:stretch>
        </p:blipFill>
        <p:spPr bwMode="auto">
          <a:xfrm rot="1403974">
            <a:off x="7413876" y="3759345"/>
            <a:ext cx="625951" cy="8346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E:\DCIM\106_PANA\P1060518.JPG"/>
          <p:cNvPicPr>
            <a:picLocks noChangeAspect="1" noChangeArrowheads="1"/>
          </p:cNvPicPr>
          <p:nvPr/>
        </p:nvPicPr>
        <p:blipFill>
          <a:blip r:embed="rId5" cstate="print"/>
          <a:srcRect/>
          <a:stretch>
            <a:fillRect/>
          </a:stretch>
        </p:blipFill>
        <p:spPr bwMode="auto">
          <a:xfrm rot="20704795">
            <a:off x="7980862" y="4356155"/>
            <a:ext cx="735546" cy="980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9606" y="462508"/>
            <a:ext cx="7851648" cy="1368152"/>
          </a:xfrm>
        </p:spPr>
        <p:txBody>
          <a:bodyPr>
            <a:normAutofit/>
          </a:bodyPr>
          <a:lstStyle/>
          <a:p>
            <a:pPr algn="ctr"/>
            <a:r>
              <a:rPr lang="en-GB" sz="4800" dirty="0"/>
              <a:t>Parent Partnership</a:t>
            </a:r>
            <a:r>
              <a:rPr lang="en-GB" dirty="0"/>
              <a:t/>
            </a:r>
            <a:br>
              <a:rPr lang="en-GB" dirty="0"/>
            </a:br>
            <a:r>
              <a:rPr lang="en-GB" sz="3200" dirty="0"/>
              <a:t>Recycling &amp; Junk Modelling</a:t>
            </a:r>
          </a:p>
        </p:txBody>
      </p:sp>
      <p:sp>
        <p:nvSpPr>
          <p:cNvPr id="5" name="Subtitle 4"/>
          <p:cNvSpPr>
            <a:spLocks noGrp="1"/>
          </p:cNvSpPr>
          <p:nvPr>
            <p:ph type="subTitle" idx="1"/>
          </p:nvPr>
        </p:nvSpPr>
        <p:spPr>
          <a:xfrm>
            <a:off x="251520" y="1988841"/>
            <a:ext cx="8643966" cy="3096343"/>
          </a:xfrm>
        </p:spPr>
        <p:txBody>
          <a:bodyPr>
            <a:normAutofit fontScale="77500" lnSpcReduction="20000"/>
          </a:bodyPr>
          <a:lstStyle/>
          <a:p>
            <a:pPr algn="l"/>
            <a:r>
              <a:rPr lang="en-GB" sz="2400" dirty="0">
                <a:latin typeface="SassoonPrimaryInfant" pitchFamily="2" charset="0"/>
                <a:cs typeface="Arial" pitchFamily="34" charset="0"/>
              </a:rPr>
              <a:t>Each week we will be requesting different recycling items to support us with our Expressive Arts &amp; Design curriculum. The children can choose to use these items for junk modelling in our creative areas.</a:t>
            </a:r>
          </a:p>
          <a:p>
            <a:pPr algn="l"/>
            <a:endParaRPr lang="en-GB" sz="2400" dirty="0">
              <a:latin typeface="SassoonPrimaryInfant" pitchFamily="2" charset="0"/>
              <a:cs typeface="Arial" pitchFamily="34" charset="0"/>
            </a:endParaRPr>
          </a:p>
          <a:p>
            <a:pPr algn="l"/>
            <a:r>
              <a:rPr lang="en-GB" sz="2400" dirty="0">
                <a:latin typeface="SassoonPrimaryInfant" pitchFamily="2" charset="0"/>
                <a:cs typeface="Arial" pitchFamily="34" charset="0"/>
              </a:rPr>
              <a:t>The schedule for what we are collecting will be uploaded to the Class Page on our school website and sign-posted outside the classroom doors. </a:t>
            </a:r>
          </a:p>
          <a:p>
            <a:pPr algn="l"/>
            <a:endParaRPr lang="en-GB" sz="2400" b="1" dirty="0">
              <a:latin typeface="SassoonPrimaryInfant" pitchFamily="2" charset="0"/>
              <a:cs typeface="Arial" pitchFamily="34" charset="0"/>
            </a:endParaRPr>
          </a:p>
          <a:p>
            <a:pPr marL="342900" indent="-342900" algn="l">
              <a:buFont typeface="Arial" panose="020B0604020202020204" pitchFamily="34" charset="0"/>
              <a:buChar char="•"/>
            </a:pPr>
            <a:r>
              <a:rPr lang="en-GB" sz="2400" dirty="0">
                <a:latin typeface="SassoonPrimaryInfant" pitchFamily="2" charset="0"/>
                <a:cs typeface="Arial" pitchFamily="34" charset="0"/>
              </a:rPr>
              <a:t>Cardboard boxes (large and small!)</a:t>
            </a:r>
          </a:p>
          <a:p>
            <a:pPr marL="342900" indent="-342900" algn="l">
              <a:buFont typeface="Arial" panose="020B0604020202020204" pitchFamily="34" charset="0"/>
              <a:buChar char="•"/>
            </a:pPr>
            <a:r>
              <a:rPr lang="en-GB" sz="2400" dirty="0">
                <a:latin typeface="SassoonPrimaryInfant" pitchFamily="2" charset="0"/>
                <a:cs typeface="Arial" pitchFamily="34" charset="0"/>
              </a:rPr>
              <a:t>Cardboard tubes (no toilet roll tubes)</a:t>
            </a:r>
          </a:p>
          <a:p>
            <a:pPr marL="342900" indent="-342900" algn="l">
              <a:buFont typeface="Arial" panose="020B0604020202020204" pitchFamily="34" charset="0"/>
              <a:buChar char="•"/>
            </a:pPr>
            <a:r>
              <a:rPr lang="en-GB" sz="2400" dirty="0">
                <a:latin typeface="SassoonPrimaryInfant" pitchFamily="2" charset="0"/>
                <a:cs typeface="Arial" pitchFamily="34" charset="0"/>
              </a:rPr>
              <a:t>Plastic bottles and lids</a:t>
            </a:r>
          </a:p>
          <a:p>
            <a:pPr marL="342900" indent="-342900" algn="l">
              <a:buFont typeface="Arial" panose="020B0604020202020204" pitchFamily="34" charset="0"/>
              <a:buChar char="•"/>
            </a:pPr>
            <a:r>
              <a:rPr lang="en-GB" sz="2400" dirty="0">
                <a:latin typeface="SassoonPrimaryInfant" pitchFamily="2" charset="0"/>
                <a:cs typeface="Arial" pitchFamily="34" charset="0"/>
              </a:rPr>
              <a:t>Plastic tubs / pots and lids</a:t>
            </a:r>
          </a:p>
          <a:p>
            <a:pPr algn="l"/>
            <a:endParaRPr lang="en-GB" sz="2400" i="1" dirty="0">
              <a:latin typeface="Arial" pitchFamily="34" charset="0"/>
              <a:cs typeface="Arial" pitchFamily="34" charset="0"/>
            </a:endParaRPr>
          </a:p>
          <a:p>
            <a:pPr algn="l"/>
            <a:endParaRPr lang="en-GB" i="1" dirty="0">
              <a:latin typeface="Arial" pitchFamily="34" charset="0"/>
              <a:cs typeface="Arial" pitchFamily="34" charset="0"/>
            </a:endParaRPr>
          </a:p>
          <a:p>
            <a:pPr algn="l"/>
            <a:endParaRPr lang="en-GB" dirty="0">
              <a:latin typeface="Arial" pitchFamily="34" charset="0"/>
              <a:cs typeface="Arial" pitchFamily="34" charset="0"/>
            </a:endParaRPr>
          </a:p>
          <a:p>
            <a:pPr algn="l"/>
            <a:endParaRPr lang="en-GB" dirty="0">
              <a:latin typeface="Arial" pitchFamily="34" charset="0"/>
              <a:cs typeface="Arial" pitchFamily="34" charset="0"/>
            </a:endParaRPr>
          </a:p>
          <a:p>
            <a:pPr algn="l"/>
            <a:endParaRPr lang="en-GB" dirty="0">
              <a:latin typeface="Arial" pitchFamily="34" charset="0"/>
              <a:cs typeface="Arial" pitchFamily="34" charset="0"/>
            </a:endParaRPr>
          </a:p>
        </p:txBody>
      </p:sp>
      <p:pic>
        <p:nvPicPr>
          <p:cNvPr id="3" name="Picture 2" descr="cardboard tube fighting league | Helen Cook | Flick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1205" y="5252928"/>
            <a:ext cx="1944216" cy="1292980"/>
          </a:xfrm>
          <a:prstGeom prst="rect">
            <a:avLst/>
          </a:prstGeom>
        </p:spPr>
      </p:pic>
      <p:pic>
        <p:nvPicPr>
          <p:cNvPr id="6" name="Picture 5" descr="Recycled Plastic Bottles Free Stock Photo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5243365"/>
            <a:ext cx="1737930" cy="1302543"/>
          </a:xfrm>
          <a:prstGeom prst="rect">
            <a:avLst/>
          </a:prstGeom>
        </p:spPr>
      </p:pic>
      <p:pic>
        <p:nvPicPr>
          <p:cNvPr id="7" name="Picture 6" descr="&quot; El blog de Miss Esther &quot;: MIDDLE AG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3744859"/>
            <a:ext cx="1853952" cy="27809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0034" y="554186"/>
            <a:ext cx="7851648" cy="1368152"/>
          </a:xfrm>
        </p:spPr>
        <p:txBody>
          <a:bodyPr>
            <a:normAutofit/>
          </a:bodyPr>
          <a:lstStyle/>
          <a:p>
            <a:pPr algn="ctr"/>
            <a:r>
              <a:rPr lang="en-GB" sz="4800" dirty="0"/>
              <a:t>Parent Partnership</a:t>
            </a:r>
            <a:r>
              <a:rPr lang="en-GB" dirty="0"/>
              <a:t/>
            </a:r>
            <a:br>
              <a:rPr lang="en-GB" dirty="0"/>
            </a:br>
            <a:r>
              <a:rPr lang="en-GB" sz="3200" dirty="0"/>
              <a:t>Monday Morning Read</a:t>
            </a:r>
          </a:p>
        </p:txBody>
      </p:sp>
      <p:sp>
        <p:nvSpPr>
          <p:cNvPr id="5" name="Subtitle 4"/>
          <p:cNvSpPr>
            <a:spLocks noGrp="1"/>
          </p:cNvSpPr>
          <p:nvPr>
            <p:ph type="subTitle" idx="1"/>
          </p:nvPr>
        </p:nvSpPr>
        <p:spPr>
          <a:xfrm>
            <a:off x="500034" y="2095776"/>
            <a:ext cx="5766792" cy="4728265"/>
          </a:xfrm>
        </p:spPr>
        <p:txBody>
          <a:bodyPr>
            <a:normAutofit lnSpcReduction="10000"/>
          </a:bodyPr>
          <a:lstStyle/>
          <a:p>
            <a:pPr algn="l"/>
            <a:r>
              <a:rPr lang="en-GB" sz="2400" dirty="0">
                <a:latin typeface="SassoonPrimaryInfant" pitchFamily="2" charset="0"/>
                <a:cs typeface="Arial" pitchFamily="34" charset="0"/>
              </a:rPr>
              <a:t>From Autumn 2 we will be inviting parents to come into the classroom during morning drop-off to listen to their child read aloud.</a:t>
            </a:r>
          </a:p>
          <a:p>
            <a:pPr algn="l"/>
            <a:endParaRPr lang="en-GB" sz="2400" i="1" dirty="0">
              <a:latin typeface="SassoonPrimaryInfant" pitchFamily="2" charset="0"/>
              <a:cs typeface="Arial" pitchFamily="34" charset="0"/>
            </a:endParaRPr>
          </a:p>
          <a:p>
            <a:pPr algn="l"/>
            <a:r>
              <a:rPr lang="en-GB" sz="2400" dirty="0">
                <a:latin typeface="SassoonPrimaryInfant" pitchFamily="2" charset="0"/>
                <a:cs typeface="Arial" pitchFamily="34" charset="0"/>
              </a:rPr>
              <a:t>We will provide phonics books related to your child’s reading ability so that they feel successful sharing their reading skills with you.</a:t>
            </a:r>
          </a:p>
          <a:p>
            <a:pPr algn="l"/>
            <a:endParaRPr lang="en-GB" sz="2400" dirty="0">
              <a:latin typeface="SassoonPrimaryInfant" pitchFamily="2" charset="0"/>
              <a:cs typeface="Arial" pitchFamily="34" charset="0"/>
            </a:endParaRPr>
          </a:p>
          <a:p>
            <a:pPr algn="l"/>
            <a:r>
              <a:rPr lang="en-GB" sz="2400" dirty="0">
                <a:latin typeface="SassoonPrimaryInfant" pitchFamily="2" charset="0"/>
                <a:cs typeface="Arial" pitchFamily="34" charset="0"/>
              </a:rPr>
              <a:t>This will run from </a:t>
            </a:r>
            <a:r>
              <a:rPr lang="en-GB" sz="2400" b="1" dirty="0">
                <a:latin typeface="SassoonPrimaryInfant" pitchFamily="2" charset="0"/>
                <a:cs typeface="Arial" pitchFamily="34" charset="0"/>
              </a:rPr>
              <a:t>8:45am</a:t>
            </a:r>
            <a:r>
              <a:rPr lang="en-GB" sz="2400" dirty="0">
                <a:latin typeface="SassoonPrimaryInfant" pitchFamily="2" charset="0"/>
                <a:cs typeface="Arial" pitchFamily="34" charset="0"/>
              </a:rPr>
              <a:t> and finish promptly in time for the start of register at </a:t>
            </a:r>
            <a:r>
              <a:rPr lang="en-GB" sz="2400" b="1" dirty="0">
                <a:latin typeface="SassoonPrimaryInfant" pitchFamily="2" charset="0"/>
                <a:cs typeface="Arial" pitchFamily="34" charset="0"/>
              </a:rPr>
              <a:t>8:55am.</a:t>
            </a:r>
          </a:p>
          <a:p>
            <a:pPr algn="l"/>
            <a:endParaRPr lang="en-GB" sz="2400" i="1" dirty="0">
              <a:latin typeface="Arial" pitchFamily="34" charset="0"/>
              <a:cs typeface="Arial" pitchFamily="34" charset="0"/>
            </a:endParaRPr>
          </a:p>
          <a:p>
            <a:pPr algn="l"/>
            <a:endParaRPr lang="en-GB" i="1" dirty="0">
              <a:latin typeface="Arial" pitchFamily="34" charset="0"/>
              <a:cs typeface="Arial" pitchFamily="34" charset="0"/>
            </a:endParaRPr>
          </a:p>
          <a:p>
            <a:pPr algn="l"/>
            <a:endParaRPr lang="en-GB" dirty="0">
              <a:latin typeface="Arial" pitchFamily="34" charset="0"/>
              <a:cs typeface="Arial" pitchFamily="34" charset="0"/>
            </a:endParaRPr>
          </a:p>
          <a:p>
            <a:pPr algn="l"/>
            <a:endParaRPr lang="en-GB" dirty="0">
              <a:latin typeface="Arial" pitchFamily="34" charset="0"/>
              <a:cs typeface="Arial" pitchFamily="34" charset="0"/>
            </a:endParaRPr>
          </a:p>
          <a:p>
            <a:pPr algn="l"/>
            <a:endParaRPr lang="en-GB" dirty="0">
              <a:latin typeface="Arial" pitchFamily="34" charset="0"/>
              <a:cs typeface="Arial" pitchFamily="34" charset="0"/>
            </a:endParaRPr>
          </a:p>
        </p:txBody>
      </p:sp>
      <p:pic>
        <p:nvPicPr>
          <p:cNvPr id="6146" name="Picture 2" descr="E:\DCIM\106_PANA\P1060660.JPG"/>
          <p:cNvPicPr>
            <a:picLocks noChangeAspect="1" noChangeArrowheads="1"/>
          </p:cNvPicPr>
          <p:nvPr/>
        </p:nvPicPr>
        <p:blipFill>
          <a:blip r:embed="rId2" cstate="print"/>
          <a:srcRect/>
          <a:stretch>
            <a:fillRect/>
          </a:stretch>
        </p:blipFill>
        <p:spPr bwMode="auto">
          <a:xfrm>
            <a:off x="6588224" y="2348880"/>
            <a:ext cx="2362998" cy="22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66" name="Picture 2" descr="See the source image"/>
          <p:cNvPicPr>
            <a:picLocks noChangeAspect="1" noChangeArrowheads="1"/>
          </p:cNvPicPr>
          <p:nvPr/>
        </p:nvPicPr>
        <p:blipFill>
          <a:blip r:embed="rId3" cstate="print"/>
          <a:srcRect/>
          <a:stretch>
            <a:fillRect/>
          </a:stretch>
        </p:blipFill>
        <p:spPr bwMode="auto">
          <a:xfrm>
            <a:off x="7905854" y="5063732"/>
            <a:ext cx="1045367" cy="957556"/>
          </a:xfrm>
          <a:prstGeom prst="rect">
            <a:avLst/>
          </a:prstGeom>
          <a:noFill/>
        </p:spPr>
      </p:pic>
      <p:pic>
        <p:nvPicPr>
          <p:cNvPr id="2" name="Picture 1" descr="Friday Musings: October 5, 2018 - patiopair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6826" y="4898579"/>
            <a:ext cx="1561701" cy="1086932"/>
          </a:xfrm>
          <a:prstGeom prst="rect">
            <a:avLst/>
          </a:prstGeom>
        </p:spPr>
      </p:pic>
    </p:spTree>
    <p:extLst>
      <p:ext uri="{BB962C8B-B14F-4D97-AF65-F5344CB8AC3E}">
        <p14:creationId xmlns:p14="http://schemas.microsoft.com/office/powerpoint/2010/main" val="2774959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0034" y="554186"/>
            <a:ext cx="7851648" cy="1368152"/>
          </a:xfrm>
        </p:spPr>
        <p:txBody>
          <a:bodyPr>
            <a:normAutofit/>
          </a:bodyPr>
          <a:lstStyle/>
          <a:p>
            <a:pPr algn="ctr"/>
            <a:r>
              <a:rPr lang="en-GB" sz="4800" dirty="0"/>
              <a:t>Parent Partnership</a:t>
            </a:r>
            <a:r>
              <a:rPr lang="en-GB" dirty="0"/>
              <a:t/>
            </a:r>
            <a:br>
              <a:rPr lang="en-GB" dirty="0"/>
            </a:br>
            <a:r>
              <a:rPr lang="en-GB" sz="3200" dirty="0"/>
              <a:t>Homework &amp; Wow Slips</a:t>
            </a:r>
          </a:p>
        </p:txBody>
      </p:sp>
      <p:sp>
        <p:nvSpPr>
          <p:cNvPr id="5" name="Subtitle 4"/>
          <p:cNvSpPr>
            <a:spLocks noGrp="1"/>
          </p:cNvSpPr>
          <p:nvPr>
            <p:ph type="subTitle" idx="1"/>
          </p:nvPr>
        </p:nvSpPr>
        <p:spPr>
          <a:xfrm>
            <a:off x="500034" y="2095776"/>
            <a:ext cx="5651773" cy="4757019"/>
          </a:xfrm>
        </p:spPr>
        <p:txBody>
          <a:bodyPr vert="horz" lIns="0" tIns="45720" rIns="18288" bIns="45720" anchor="t">
            <a:noAutofit/>
          </a:bodyPr>
          <a:lstStyle/>
          <a:p>
            <a:pPr algn="l"/>
            <a:r>
              <a:rPr lang="en-GB" sz="2000" dirty="0">
                <a:latin typeface="SassoonPrimaryInfant"/>
                <a:cs typeface="Arial"/>
              </a:rPr>
              <a:t>Please ensure that you invest time in the weekly homework as this consolidates your child's learning in school. We do not always expect homework to be physically returned to school, but we do encourage you to take some time to complete the activities with your child. </a:t>
            </a:r>
          </a:p>
          <a:p>
            <a:pPr algn="l"/>
            <a:endParaRPr lang="en-GB" sz="2000" dirty="0">
              <a:latin typeface="SassoonPrimaryInfant"/>
              <a:cs typeface="Arial"/>
            </a:endParaRPr>
          </a:p>
          <a:p>
            <a:pPr algn="l"/>
            <a:r>
              <a:rPr lang="en-GB" sz="2000" dirty="0">
                <a:latin typeface="SassoonPrimaryInfant"/>
                <a:cs typeface="Arial"/>
              </a:rPr>
              <a:t>Going forward, we will be attaching a 'Wow Slip' to every homework letter. Please look for opportunities where your child is demonstrating new learning, trying new things or showing helpfulness that you can include on a Wow Slip. We will then discuss and celebrate this in class. </a:t>
            </a:r>
            <a:endParaRPr lang="en-GB" sz="2000" dirty="0">
              <a:latin typeface="SassoonPrimaryInfant" pitchFamily="2" charset="0"/>
              <a:cs typeface="Arial" pitchFamily="34" charset="0"/>
            </a:endParaRPr>
          </a:p>
          <a:p>
            <a:pPr algn="l"/>
            <a:endParaRPr lang="en-GB" sz="2000" i="1" dirty="0">
              <a:latin typeface="SassoonPrimaryInfant" pitchFamily="2" charset="0"/>
              <a:cs typeface="Arial" pitchFamily="34" charset="0"/>
            </a:endParaRPr>
          </a:p>
          <a:p>
            <a:pPr algn="l"/>
            <a:endParaRPr lang="en-GB" sz="2000" dirty="0">
              <a:latin typeface="SassoonPrimaryInfant" pitchFamily="2" charset="0"/>
              <a:cs typeface="Arial" pitchFamily="34" charset="0"/>
            </a:endParaRPr>
          </a:p>
          <a:p>
            <a:pPr algn="l"/>
            <a:endParaRPr lang="en-GB" sz="2000" i="1" dirty="0">
              <a:latin typeface="Arial" pitchFamily="34" charset="0"/>
              <a:cs typeface="Arial" pitchFamily="34" charset="0"/>
            </a:endParaRPr>
          </a:p>
          <a:p>
            <a:pPr algn="l"/>
            <a:endParaRPr lang="en-GB" sz="2000" i="1" dirty="0">
              <a:latin typeface="Arial" pitchFamily="34" charset="0"/>
              <a:cs typeface="Arial" pitchFamily="34" charset="0"/>
            </a:endParaRPr>
          </a:p>
          <a:p>
            <a:pPr algn="l"/>
            <a:endParaRPr lang="en-GB" sz="2000" dirty="0">
              <a:latin typeface="Arial" pitchFamily="34" charset="0"/>
              <a:cs typeface="Arial" pitchFamily="34" charset="0"/>
            </a:endParaRPr>
          </a:p>
          <a:p>
            <a:pPr algn="l"/>
            <a:endParaRPr lang="en-GB" sz="2000" dirty="0">
              <a:latin typeface="Arial" pitchFamily="34" charset="0"/>
              <a:cs typeface="Arial" pitchFamily="34" charset="0"/>
            </a:endParaRPr>
          </a:p>
          <a:p>
            <a:pPr algn="l"/>
            <a:endParaRPr lang="en-GB" sz="2000" dirty="0">
              <a:latin typeface="Arial" pitchFamily="34" charset="0"/>
              <a:cs typeface="Arial" pitchFamily="34" charset="0"/>
            </a:endParaRPr>
          </a:p>
        </p:txBody>
      </p:sp>
      <p:pic>
        <p:nvPicPr>
          <p:cNvPr id="2" name="Picture 1" descr="A group of children in a classroom&#10;&#10;Description automatically generated">
            <a:extLst>
              <a:ext uri="{FF2B5EF4-FFF2-40B4-BE49-F238E27FC236}">
                <a16:creationId xmlns:a16="http://schemas.microsoft.com/office/drawing/2014/main" id="{6932E4F3-B2BB-2555-EB59-775F8C1ED061}"/>
              </a:ext>
            </a:extLst>
          </p:cNvPr>
          <p:cNvPicPr>
            <a:picLocks noChangeAspect="1"/>
          </p:cNvPicPr>
          <p:nvPr/>
        </p:nvPicPr>
        <p:blipFill>
          <a:blip r:embed="rId2"/>
          <a:stretch>
            <a:fillRect/>
          </a:stretch>
        </p:blipFill>
        <p:spPr>
          <a:xfrm>
            <a:off x="6305909" y="2903508"/>
            <a:ext cx="2455653" cy="1841740"/>
          </a:xfrm>
          <a:prstGeom prst="rect">
            <a:avLst/>
          </a:prstGeom>
        </p:spPr>
      </p:pic>
    </p:spTree>
    <p:extLst>
      <p:ext uri="{BB962C8B-B14F-4D97-AF65-F5344CB8AC3E}">
        <p14:creationId xmlns:p14="http://schemas.microsoft.com/office/powerpoint/2010/main" val="78931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0034" y="554186"/>
            <a:ext cx="7851648" cy="1368152"/>
          </a:xfrm>
        </p:spPr>
        <p:txBody>
          <a:bodyPr>
            <a:normAutofit/>
          </a:bodyPr>
          <a:lstStyle/>
          <a:p>
            <a:pPr algn="ctr"/>
            <a:r>
              <a:rPr lang="en-GB" sz="4800" dirty="0" smtClean="0"/>
              <a:t>Birthdays</a:t>
            </a:r>
            <a:r>
              <a:rPr lang="en-GB" dirty="0"/>
              <a:t/>
            </a:r>
            <a:br>
              <a:rPr lang="en-GB" dirty="0"/>
            </a:br>
            <a:endParaRPr lang="en-GB" sz="3200" dirty="0"/>
          </a:p>
        </p:txBody>
      </p:sp>
      <p:sp>
        <p:nvSpPr>
          <p:cNvPr id="5" name="Subtitle 4"/>
          <p:cNvSpPr>
            <a:spLocks noGrp="1"/>
          </p:cNvSpPr>
          <p:nvPr>
            <p:ph type="subTitle" idx="1"/>
          </p:nvPr>
        </p:nvSpPr>
        <p:spPr>
          <a:xfrm>
            <a:off x="500034" y="2095776"/>
            <a:ext cx="8104414" cy="4757019"/>
          </a:xfrm>
        </p:spPr>
        <p:txBody>
          <a:bodyPr vert="horz" lIns="0" tIns="45720" rIns="18288" bIns="45720" anchor="t">
            <a:noAutofit/>
          </a:bodyPr>
          <a:lstStyle/>
          <a:p>
            <a:pPr algn="l"/>
            <a:r>
              <a:rPr lang="en-GB" sz="2000" dirty="0" smtClean="0">
                <a:latin typeface="SassoonPrimaryInfant"/>
                <a:cs typeface="Arial"/>
              </a:rPr>
              <a:t>We love to celebrate your child’s birthday with the </a:t>
            </a:r>
            <a:r>
              <a:rPr lang="en-GB" sz="2000" dirty="0" smtClean="0">
                <a:latin typeface="SassoonPrimaryInfant"/>
                <a:cs typeface="Arial"/>
              </a:rPr>
              <a:t>class!</a:t>
            </a:r>
          </a:p>
          <a:p>
            <a:pPr algn="l"/>
            <a:endParaRPr lang="en-GB" sz="2000" dirty="0">
              <a:latin typeface="SassoonPrimaryInfant"/>
              <a:cs typeface="Arial"/>
            </a:endParaRPr>
          </a:p>
          <a:p>
            <a:pPr algn="l"/>
            <a:r>
              <a:rPr lang="en-GB" sz="2000" dirty="0" smtClean="0">
                <a:latin typeface="SassoonPrimaryInfant"/>
                <a:cs typeface="Arial"/>
              </a:rPr>
              <a:t>You are under no obligation to bring any treats in for the class when it is your child’s birthday. However, if you choose to do so we please ask the following:</a:t>
            </a:r>
          </a:p>
          <a:p>
            <a:pPr algn="l"/>
            <a:endParaRPr lang="en-GB" sz="2000" dirty="0">
              <a:latin typeface="SassoonPrimaryInfant"/>
              <a:cs typeface="Arial"/>
            </a:endParaRPr>
          </a:p>
          <a:p>
            <a:pPr marL="342900" indent="-342900" algn="l">
              <a:buFontTx/>
              <a:buChar char="-"/>
            </a:pPr>
            <a:r>
              <a:rPr lang="en-GB" sz="2000" dirty="0" smtClean="0">
                <a:latin typeface="SassoonPrimaryInfant"/>
                <a:cs typeface="Arial"/>
              </a:rPr>
              <a:t>No lollipops </a:t>
            </a:r>
          </a:p>
          <a:p>
            <a:pPr marL="342900" indent="-342900" algn="l">
              <a:buFontTx/>
              <a:buChar char="-"/>
            </a:pPr>
            <a:r>
              <a:rPr lang="en-GB" sz="2000" dirty="0" smtClean="0">
                <a:latin typeface="SassoonPrimaryInfant"/>
                <a:cs typeface="Arial"/>
              </a:rPr>
              <a:t>Halal friendly </a:t>
            </a:r>
          </a:p>
          <a:p>
            <a:pPr marL="342900" indent="-342900" algn="l">
              <a:buFontTx/>
              <a:buChar char="-"/>
            </a:pPr>
            <a:r>
              <a:rPr lang="en-GB" sz="2000" dirty="0" smtClean="0">
                <a:latin typeface="SassoonPrimaryInfant"/>
                <a:cs typeface="Arial"/>
              </a:rPr>
              <a:t>No balloons in party bags</a:t>
            </a:r>
          </a:p>
          <a:p>
            <a:pPr marL="342900" indent="-342900" algn="l">
              <a:buFontTx/>
              <a:buChar char="-"/>
            </a:pPr>
            <a:r>
              <a:rPr lang="en-GB" sz="2000" dirty="0" smtClean="0">
                <a:latin typeface="SassoonPrimaryInfant"/>
                <a:cs typeface="Arial"/>
              </a:rPr>
              <a:t>Cake to be cut up and wrapped in napkins in advance</a:t>
            </a:r>
          </a:p>
          <a:p>
            <a:pPr algn="l"/>
            <a:endParaRPr lang="en-GB" sz="2000" dirty="0">
              <a:latin typeface="SassoonPrimaryInfant"/>
              <a:cs typeface="Arial"/>
            </a:endParaRPr>
          </a:p>
          <a:p>
            <a:pPr algn="l"/>
            <a:endParaRPr lang="en-GB" sz="2000" dirty="0">
              <a:latin typeface="SassoonPrimaryInfant" pitchFamily="2" charset="0"/>
              <a:cs typeface="Arial" pitchFamily="34" charset="0"/>
            </a:endParaRPr>
          </a:p>
          <a:p>
            <a:pPr algn="l"/>
            <a:endParaRPr lang="en-GB" sz="2000" i="1" dirty="0">
              <a:latin typeface="SassoonPrimaryInfant" pitchFamily="2" charset="0"/>
              <a:cs typeface="Arial" pitchFamily="34" charset="0"/>
            </a:endParaRPr>
          </a:p>
          <a:p>
            <a:pPr algn="l"/>
            <a:endParaRPr lang="en-GB" sz="2000" dirty="0">
              <a:latin typeface="SassoonPrimaryInfant" pitchFamily="2" charset="0"/>
              <a:cs typeface="Arial" pitchFamily="34" charset="0"/>
            </a:endParaRPr>
          </a:p>
          <a:p>
            <a:pPr algn="l"/>
            <a:endParaRPr lang="en-GB" sz="2000" i="1" dirty="0">
              <a:latin typeface="Arial" pitchFamily="34" charset="0"/>
              <a:cs typeface="Arial" pitchFamily="34" charset="0"/>
            </a:endParaRPr>
          </a:p>
          <a:p>
            <a:pPr algn="l"/>
            <a:endParaRPr lang="en-GB" sz="2000" i="1" dirty="0">
              <a:latin typeface="Arial" pitchFamily="34" charset="0"/>
              <a:cs typeface="Arial" pitchFamily="34" charset="0"/>
            </a:endParaRPr>
          </a:p>
          <a:p>
            <a:pPr algn="l"/>
            <a:endParaRPr lang="en-GB" sz="2000" dirty="0">
              <a:latin typeface="Arial" pitchFamily="34" charset="0"/>
              <a:cs typeface="Arial" pitchFamily="34" charset="0"/>
            </a:endParaRPr>
          </a:p>
          <a:p>
            <a:pPr algn="l"/>
            <a:endParaRPr lang="en-GB" sz="2000" dirty="0">
              <a:latin typeface="Arial" pitchFamily="34" charset="0"/>
              <a:cs typeface="Arial" pitchFamily="34" charset="0"/>
            </a:endParaRPr>
          </a:p>
          <a:p>
            <a:pPr algn="l"/>
            <a:endParaRPr lang="en-GB" sz="2000" dirty="0">
              <a:latin typeface="Arial" pitchFamily="34" charset="0"/>
              <a:cs typeface="Arial" pitchFamily="34" charset="0"/>
            </a:endParaRPr>
          </a:p>
        </p:txBody>
      </p:sp>
      <p:pic>
        <p:nvPicPr>
          <p:cNvPr id="3" name="Picture 2" descr="Cake Candles Icing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603882"/>
            <a:ext cx="1386825" cy="1268760"/>
          </a:xfrm>
          <a:prstGeom prst="rect">
            <a:avLst/>
          </a:prstGeom>
        </p:spPr>
      </p:pic>
      <p:pic>
        <p:nvPicPr>
          <p:cNvPr id="6" name="Picture 5" descr="Cake Candles Icing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653578"/>
            <a:ext cx="1386825" cy="1268760"/>
          </a:xfrm>
          <a:prstGeom prst="rect">
            <a:avLst/>
          </a:prstGeom>
        </p:spPr>
      </p:pic>
    </p:spTree>
    <p:extLst>
      <p:ext uri="{BB962C8B-B14F-4D97-AF65-F5344CB8AC3E}">
        <p14:creationId xmlns:p14="http://schemas.microsoft.com/office/powerpoint/2010/main" val="273426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7772400" cy="864096"/>
          </a:xfrm>
        </p:spPr>
        <p:txBody>
          <a:bodyPr/>
          <a:lstStyle/>
          <a:p>
            <a:r>
              <a:rPr lang="en-GB" dirty="0">
                <a:solidFill>
                  <a:schemeClr val="accent3">
                    <a:lumMod val="60000"/>
                    <a:lumOff val="40000"/>
                  </a:schemeClr>
                </a:solidFill>
              </a:rPr>
              <a:t>School Website</a:t>
            </a:r>
          </a:p>
        </p:txBody>
      </p:sp>
      <p:sp>
        <p:nvSpPr>
          <p:cNvPr id="3" name="Content Placeholder 2"/>
          <p:cNvSpPr>
            <a:spLocks noGrp="1"/>
          </p:cNvSpPr>
          <p:nvPr>
            <p:ph type="body" idx="1"/>
          </p:nvPr>
        </p:nvSpPr>
        <p:spPr>
          <a:xfrm>
            <a:off x="611560" y="1628230"/>
            <a:ext cx="7772400" cy="2801600"/>
          </a:xfrm>
        </p:spPr>
        <p:txBody>
          <a:bodyPr>
            <a:noAutofit/>
          </a:bodyPr>
          <a:lstStyle/>
          <a:p>
            <a:r>
              <a:rPr lang="en-GB" sz="1800" dirty="0">
                <a:latin typeface="SassoonPrimaryInfant" pitchFamily="2" charset="0"/>
                <a:cs typeface="Arial" pitchFamily="34" charset="0"/>
              </a:rPr>
              <a:t>Our school website is a valuable tool for parents, pupils and teachers.</a:t>
            </a:r>
          </a:p>
          <a:p>
            <a:endParaRPr lang="en-GB" sz="1800" dirty="0">
              <a:latin typeface="SassoonPrimaryInfant" pitchFamily="2" charset="0"/>
              <a:cs typeface="Arial" pitchFamily="34" charset="0"/>
            </a:endParaRPr>
          </a:p>
          <a:p>
            <a:r>
              <a:rPr lang="en-GB" sz="1800" dirty="0">
                <a:latin typeface="SassoonPrimaryInfant" pitchFamily="2" charset="0"/>
                <a:cs typeface="Arial" pitchFamily="34" charset="0"/>
              </a:rPr>
              <a:t>It gives up to date information about all that us happening in school and has the Parent Pay link.</a:t>
            </a:r>
          </a:p>
          <a:p>
            <a:endParaRPr lang="en-GB" sz="1800" dirty="0">
              <a:latin typeface="SassoonPrimaryInfant" pitchFamily="2" charset="0"/>
              <a:cs typeface="Arial" pitchFamily="34" charset="0"/>
            </a:endParaRPr>
          </a:p>
          <a:p>
            <a:r>
              <a:rPr lang="en-GB" sz="1800" dirty="0">
                <a:latin typeface="SassoonPrimaryInfant" pitchFamily="2" charset="0"/>
                <a:cs typeface="Arial" pitchFamily="34" charset="0"/>
              </a:rPr>
              <a:t>We include parent help sheets, games, songs and recommended stories and videos and lots of photographs – the children love to see themselves on the computer at home!</a:t>
            </a:r>
          </a:p>
          <a:p>
            <a:endParaRPr lang="en-GB" sz="1400" dirty="0">
              <a:latin typeface="Arial" pitchFamily="34" charset="0"/>
              <a:cs typeface="Arial" pitchFamily="34" charset="0"/>
            </a:endParaRPr>
          </a:p>
          <a:p>
            <a:endParaRPr lang="en-GB" sz="1400" dirty="0">
              <a:solidFill>
                <a:srgbClr val="FFFF00"/>
              </a:solidFill>
              <a:latin typeface="Arial" pitchFamily="34" charset="0"/>
              <a:cs typeface="Arial" pitchFamily="34" charset="0"/>
            </a:endParaRPr>
          </a:p>
          <a:p>
            <a:endParaRPr lang="en-GB" sz="1400" dirty="0">
              <a:solidFill>
                <a:srgbClr val="FFFF00"/>
              </a:solidFill>
              <a:latin typeface="Arial" pitchFamily="34" charset="0"/>
              <a:cs typeface="Arial" pitchFamily="34" charset="0"/>
            </a:endParaRPr>
          </a:p>
          <a:p>
            <a:endParaRPr lang="en-GB" sz="1400" dirty="0">
              <a:solidFill>
                <a:srgbClr val="FFFF00"/>
              </a:solidFill>
              <a:latin typeface="Arial" pitchFamily="34" charset="0"/>
              <a:cs typeface="Arial" pitchFamily="34" charset="0"/>
            </a:endParaRPr>
          </a:p>
        </p:txBody>
      </p:sp>
      <p:sp>
        <p:nvSpPr>
          <p:cNvPr id="4" name="Rectangle 3"/>
          <p:cNvSpPr/>
          <p:nvPr/>
        </p:nvSpPr>
        <p:spPr>
          <a:xfrm>
            <a:off x="642910" y="6215082"/>
            <a:ext cx="8072494" cy="461665"/>
          </a:xfrm>
          <a:prstGeom prst="rect">
            <a:avLst/>
          </a:prstGeom>
        </p:spPr>
        <p:txBody>
          <a:bodyPr wrap="square">
            <a:spAutoFit/>
          </a:bodyPr>
          <a:lstStyle/>
          <a:p>
            <a:pPr lvl="0">
              <a:spcBef>
                <a:spcPct val="20000"/>
              </a:spcBef>
              <a:buClr>
                <a:srgbClr val="FEF000"/>
              </a:buClr>
              <a:buSzPct val="95000"/>
            </a:pPr>
            <a:r>
              <a:rPr lang="en-GB" sz="2400" dirty="0">
                <a:solidFill>
                  <a:srgbClr val="FFFF00"/>
                </a:solidFill>
                <a:latin typeface="Arial" pitchFamily="34" charset="0"/>
                <a:cs typeface="Arial" pitchFamily="34" charset="0"/>
              </a:rPr>
              <a:t>http://www.stthomasofcanterburyprimaryschool.co.uk</a:t>
            </a:r>
          </a:p>
        </p:txBody>
      </p:sp>
      <p:pic>
        <p:nvPicPr>
          <p:cNvPr id="1027" name="Picture 3"/>
          <p:cNvPicPr>
            <a:picLocks noChangeAspect="1" noChangeArrowheads="1"/>
          </p:cNvPicPr>
          <p:nvPr/>
        </p:nvPicPr>
        <p:blipFill>
          <a:blip r:embed="rId2" cstate="print"/>
          <a:srcRect l="39568" t="10937" r="29136" b="7031"/>
          <a:stretch>
            <a:fillRect/>
          </a:stretch>
        </p:blipFill>
        <p:spPr bwMode="auto">
          <a:xfrm>
            <a:off x="6715140" y="4143380"/>
            <a:ext cx="1515352" cy="2000264"/>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l="39568" t="13867" r="28587" b="8008"/>
          <a:stretch>
            <a:fillRect/>
          </a:stretch>
        </p:blipFill>
        <p:spPr bwMode="auto">
          <a:xfrm>
            <a:off x="785786" y="4214818"/>
            <a:ext cx="1450191" cy="2000264"/>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l="39019" t="9961" r="28587" b="20703"/>
          <a:stretch>
            <a:fillRect/>
          </a:stretch>
        </p:blipFill>
        <p:spPr bwMode="auto">
          <a:xfrm>
            <a:off x="4714876" y="4214818"/>
            <a:ext cx="1500198" cy="1983544"/>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l="39568" t="8984" r="28587" b="12890"/>
          <a:stretch>
            <a:fillRect/>
          </a:stretch>
        </p:blipFill>
        <p:spPr bwMode="auto">
          <a:xfrm>
            <a:off x="2714612" y="4214818"/>
            <a:ext cx="1571636" cy="2000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45" y="521865"/>
            <a:ext cx="7772400" cy="864096"/>
          </a:xfrm>
        </p:spPr>
        <p:txBody>
          <a:bodyPr/>
          <a:lstStyle/>
          <a:p>
            <a:r>
              <a:rPr lang="en-GB" dirty="0">
                <a:solidFill>
                  <a:schemeClr val="accent3">
                    <a:lumMod val="60000"/>
                    <a:lumOff val="40000"/>
                  </a:schemeClr>
                </a:solidFill>
              </a:rPr>
              <a:t>School </a:t>
            </a:r>
            <a:r>
              <a:rPr lang="en-GB" dirty="0" smtClean="0">
                <a:solidFill>
                  <a:schemeClr val="accent3">
                    <a:lumMod val="60000"/>
                    <a:lumOff val="40000"/>
                  </a:schemeClr>
                </a:solidFill>
              </a:rPr>
              <a:t>Website - EYFS</a:t>
            </a:r>
            <a:endParaRPr lang="en-GB" dirty="0">
              <a:solidFill>
                <a:schemeClr val="accent3">
                  <a:lumMod val="60000"/>
                  <a:lumOff val="40000"/>
                </a:schemeClr>
              </a:solidFill>
            </a:endParaRPr>
          </a:p>
        </p:txBody>
      </p:sp>
      <p:sp>
        <p:nvSpPr>
          <p:cNvPr id="3" name="Content Placeholder 2"/>
          <p:cNvSpPr>
            <a:spLocks noGrp="1"/>
          </p:cNvSpPr>
          <p:nvPr>
            <p:ph type="body" idx="1"/>
          </p:nvPr>
        </p:nvSpPr>
        <p:spPr>
          <a:xfrm>
            <a:off x="541784" y="1320639"/>
            <a:ext cx="7772400" cy="2801600"/>
          </a:xfrm>
        </p:spPr>
        <p:txBody>
          <a:bodyPr>
            <a:noAutofit/>
          </a:bodyPr>
          <a:lstStyle/>
          <a:p>
            <a:r>
              <a:rPr lang="en-GB" sz="1800" dirty="0" smtClean="0">
                <a:latin typeface="SassoonPrimaryInfant" pitchFamily="2" charset="0"/>
                <a:cs typeface="Arial" pitchFamily="34" charset="0"/>
              </a:rPr>
              <a:t>Below are the areas of the website where you can find infor</a:t>
            </a:r>
            <a:r>
              <a:rPr lang="en-GB" sz="1800" dirty="0" smtClean="0">
                <a:latin typeface="SassoonPrimaryInfant" pitchFamily="2" charset="0"/>
                <a:cs typeface="Arial" pitchFamily="34" charset="0"/>
              </a:rPr>
              <a:t>mation relating to the Early Years Foundation Stage:</a:t>
            </a:r>
            <a:endParaRPr lang="en-GB" sz="1800" dirty="0">
              <a:latin typeface="SassoonPrimaryInfant" pitchFamily="2" charset="0"/>
              <a:cs typeface="Arial" pitchFamily="34" charset="0"/>
            </a:endParaRPr>
          </a:p>
          <a:p>
            <a:endParaRPr lang="en-GB" sz="1400" dirty="0">
              <a:latin typeface="Arial" pitchFamily="34" charset="0"/>
              <a:cs typeface="Arial" pitchFamily="34" charset="0"/>
            </a:endParaRPr>
          </a:p>
          <a:p>
            <a:endParaRPr lang="en-GB" sz="1400" dirty="0">
              <a:solidFill>
                <a:srgbClr val="FFFF00"/>
              </a:solidFill>
              <a:latin typeface="Arial" pitchFamily="34" charset="0"/>
              <a:cs typeface="Arial" pitchFamily="34" charset="0"/>
            </a:endParaRPr>
          </a:p>
          <a:p>
            <a:endParaRPr lang="en-GB" sz="1400" dirty="0">
              <a:solidFill>
                <a:srgbClr val="FFFF00"/>
              </a:solidFill>
              <a:latin typeface="Arial" pitchFamily="34" charset="0"/>
              <a:cs typeface="Arial" pitchFamily="34" charset="0"/>
            </a:endParaRPr>
          </a:p>
          <a:p>
            <a:endParaRPr lang="en-GB" sz="1400" dirty="0">
              <a:solidFill>
                <a:srgbClr val="FFFF00"/>
              </a:solidFill>
              <a:latin typeface="Arial" pitchFamily="34" charset="0"/>
              <a:cs typeface="Arial" pitchFamily="34" charset="0"/>
            </a:endParaRPr>
          </a:p>
        </p:txBody>
      </p:sp>
      <p:sp>
        <p:nvSpPr>
          <p:cNvPr id="4" name="Rectangle 3"/>
          <p:cNvSpPr/>
          <p:nvPr/>
        </p:nvSpPr>
        <p:spPr>
          <a:xfrm>
            <a:off x="693315" y="6372493"/>
            <a:ext cx="8072494" cy="461665"/>
          </a:xfrm>
          <a:prstGeom prst="rect">
            <a:avLst/>
          </a:prstGeom>
        </p:spPr>
        <p:txBody>
          <a:bodyPr wrap="square">
            <a:spAutoFit/>
          </a:bodyPr>
          <a:lstStyle/>
          <a:p>
            <a:pPr lvl="0">
              <a:spcBef>
                <a:spcPct val="20000"/>
              </a:spcBef>
              <a:buClr>
                <a:srgbClr val="FEF000"/>
              </a:buClr>
              <a:buSzPct val="95000"/>
            </a:pPr>
            <a:r>
              <a:rPr lang="en-GB" sz="2400" dirty="0">
                <a:solidFill>
                  <a:srgbClr val="FFFF00"/>
                </a:solidFill>
                <a:latin typeface="Arial" pitchFamily="34" charset="0"/>
                <a:cs typeface="Arial" pitchFamily="34" charset="0"/>
              </a:rPr>
              <a:t>http://www.stthomasofcanterburyprimaryschool.co.uk</a:t>
            </a:r>
          </a:p>
        </p:txBody>
      </p:sp>
      <p:pic>
        <p:nvPicPr>
          <p:cNvPr id="5" name="Picture 4"/>
          <p:cNvPicPr>
            <a:picLocks noChangeAspect="1"/>
          </p:cNvPicPr>
          <p:nvPr/>
        </p:nvPicPr>
        <p:blipFill rotWithShape="1">
          <a:blip r:embed="rId2"/>
          <a:srcRect t="35603"/>
          <a:stretch/>
        </p:blipFill>
        <p:spPr>
          <a:xfrm>
            <a:off x="297995" y="2172666"/>
            <a:ext cx="4248472" cy="2323219"/>
          </a:xfrm>
          <a:prstGeom prst="rect">
            <a:avLst/>
          </a:prstGeom>
        </p:spPr>
      </p:pic>
      <p:pic>
        <p:nvPicPr>
          <p:cNvPr id="7" name="Picture 6"/>
          <p:cNvPicPr>
            <a:picLocks noChangeAspect="1"/>
          </p:cNvPicPr>
          <p:nvPr/>
        </p:nvPicPr>
        <p:blipFill rotWithShape="1">
          <a:blip r:embed="rId3"/>
          <a:srcRect t="44128"/>
          <a:stretch/>
        </p:blipFill>
        <p:spPr>
          <a:xfrm>
            <a:off x="5853664" y="1998657"/>
            <a:ext cx="2773163" cy="2312895"/>
          </a:xfrm>
          <a:prstGeom prst="rect">
            <a:avLst/>
          </a:prstGeom>
        </p:spPr>
      </p:pic>
      <p:pic>
        <p:nvPicPr>
          <p:cNvPr id="8" name="Picture 7"/>
          <p:cNvPicPr>
            <a:picLocks noChangeAspect="1"/>
          </p:cNvPicPr>
          <p:nvPr/>
        </p:nvPicPr>
        <p:blipFill>
          <a:blip r:embed="rId4"/>
          <a:stretch>
            <a:fillRect/>
          </a:stretch>
        </p:blipFill>
        <p:spPr>
          <a:xfrm>
            <a:off x="3491880" y="3929493"/>
            <a:ext cx="2879775" cy="2337527"/>
          </a:xfrm>
          <a:prstGeom prst="rect">
            <a:avLst/>
          </a:prstGeom>
        </p:spPr>
      </p:pic>
    </p:spTree>
    <p:extLst>
      <p:ext uri="{BB962C8B-B14F-4D97-AF65-F5344CB8AC3E}">
        <p14:creationId xmlns:p14="http://schemas.microsoft.com/office/powerpoint/2010/main" val="643531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599" y="888347"/>
            <a:ext cx="8383960" cy="864096"/>
          </a:xfrm>
        </p:spPr>
        <p:txBody>
          <a:bodyPr/>
          <a:lstStyle/>
          <a:p>
            <a:r>
              <a:rPr lang="en-GB" dirty="0">
                <a:solidFill>
                  <a:schemeClr val="accent3">
                    <a:lumMod val="60000"/>
                    <a:lumOff val="40000"/>
                  </a:schemeClr>
                </a:solidFill>
              </a:rPr>
              <a:t>Thank you for your time </a:t>
            </a:r>
          </a:p>
        </p:txBody>
      </p:sp>
      <p:sp>
        <p:nvSpPr>
          <p:cNvPr id="3" name="Content Placeholder 2"/>
          <p:cNvSpPr>
            <a:spLocks noGrp="1"/>
          </p:cNvSpPr>
          <p:nvPr>
            <p:ph type="body" idx="1"/>
          </p:nvPr>
        </p:nvSpPr>
        <p:spPr>
          <a:xfrm>
            <a:off x="539552" y="2132856"/>
            <a:ext cx="7772400" cy="2513568"/>
          </a:xfrm>
        </p:spPr>
        <p:txBody>
          <a:bodyPr vert="horz" lIns="45720" tIns="45720" rIns="45720" bIns="45720" anchor="t">
            <a:noAutofit/>
          </a:bodyPr>
          <a:lstStyle/>
          <a:p>
            <a:pPr algn="ctr"/>
            <a:r>
              <a:rPr lang="en-GB" sz="2800" dirty="0">
                <a:latin typeface="SassoonPrimaryInfant" pitchFamily="2" charset="0"/>
                <a:cs typeface="Arial" panose="020B0604020202020204" pitchFamily="34" charset="0"/>
              </a:rPr>
              <a:t>If you have any questions just ask a member of staff either today or any day after school.</a:t>
            </a:r>
            <a:endParaRPr lang="en-GB" sz="2400" dirty="0">
              <a:latin typeface="SassoonPrimaryInfant" pitchFamily="2" charset="0"/>
              <a:cs typeface="Arial" pitchFamily="34" charset="0"/>
            </a:endParaRPr>
          </a:p>
          <a:p>
            <a:pPr algn="ctr"/>
            <a:endParaRPr lang="en-GB" sz="2800" dirty="0">
              <a:solidFill>
                <a:srgbClr val="FFFFFF"/>
              </a:solidFill>
              <a:latin typeface="SassoonPrimaryInfant"/>
              <a:cs typeface="Arial" pitchFamily="34" charset="0"/>
            </a:endParaRPr>
          </a:p>
          <a:p>
            <a:pPr algn="ctr"/>
            <a:r>
              <a:rPr lang="en-GB" sz="2800" dirty="0">
                <a:solidFill>
                  <a:srgbClr val="FFFFFF"/>
                </a:solidFill>
                <a:latin typeface="SassoonPrimaryInfant"/>
                <a:cs typeface="Arial"/>
              </a:rPr>
              <a:t>Our next meeting will be a </a:t>
            </a:r>
            <a:r>
              <a:rPr lang="en-GB" sz="2800" b="1" dirty="0">
                <a:solidFill>
                  <a:srgbClr val="FFFFFF"/>
                </a:solidFill>
                <a:latin typeface="SassoonPrimaryInfant"/>
                <a:cs typeface="Arial"/>
              </a:rPr>
              <a:t>Phonics Meeting</a:t>
            </a:r>
            <a:r>
              <a:rPr lang="en-GB" sz="2800" dirty="0">
                <a:solidFill>
                  <a:srgbClr val="FFFFFF"/>
                </a:solidFill>
                <a:latin typeface="SassoonPrimaryInfant"/>
                <a:cs typeface="Arial"/>
              </a:rPr>
              <a:t> on </a:t>
            </a:r>
            <a:r>
              <a:rPr lang="en-GB" sz="2800" b="1" dirty="0">
                <a:solidFill>
                  <a:srgbClr val="FFFFFF"/>
                </a:solidFill>
                <a:latin typeface="SassoonPrimaryInfant"/>
                <a:cs typeface="Arial"/>
              </a:rPr>
              <a:t>Wednesday 4th October </a:t>
            </a:r>
            <a:r>
              <a:rPr lang="en-GB" sz="2800" dirty="0">
                <a:solidFill>
                  <a:srgbClr val="FFFFFF"/>
                </a:solidFill>
                <a:latin typeface="SassoonPrimaryInfant"/>
                <a:cs typeface="Arial"/>
              </a:rPr>
              <a:t>at</a:t>
            </a:r>
            <a:r>
              <a:rPr lang="en-GB" sz="2800" b="1" dirty="0">
                <a:solidFill>
                  <a:srgbClr val="FFFFFF"/>
                </a:solidFill>
                <a:latin typeface="SassoonPrimaryInfant"/>
                <a:cs typeface="Arial"/>
              </a:rPr>
              <a:t> 2:45pm.</a:t>
            </a:r>
            <a:endParaRPr lang="en-GB" sz="2800" b="1" dirty="0">
              <a:solidFill>
                <a:srgbClr val="FFFFFF"/>
              </a:solidFill>
              <a:latin typeface="SassoonPrimaryInfant"/>
              <a:cs typeface="Arial" pitchFamily="34" charset="0"/>
            </a:endParaRPr>
          </a:p>
          <a:p>
            <a:endParaRPr lang="en-GB" sz="1400" dirty="0">
              <a:solidFill>
                <a:srgbClr val="FFFF00"/>
              </a:solidFill>
              <a:latin typeface="Arial" pitchFamily="34" charset="0"/>
              <a:cs typeface="Arial" pitchFamily="34" charset="0"/>
            </a:endParaRPr>
          </a:p>
          <a:p>
            <a:endParaRPr lang="en-GB" sz="1400" dirty="0">
              <a:solidFill>
                <a:srgbClr val="FFFF00"/>
              </a:solidFill>
              <a:latin typeface="Arial" pitchFamily="34" charset="0"/>
              <a:cs typeface="Arial" pitchFamily="34" charset="0"/>
            </a:endParaRPr>
          </a:p>
          <a:p>
            <a:endParaRPr lang="en-GB" sz="1400" dirty="0">
              <a:solidFill>
                <a:srgbClr val="FFFF00"/>
              </a:solidFill>
              <a:latin typeface="Arial" pitchFamily="34" charset="0"/>
              <a:cs typeface="Arial" pitchFamily="34" charset="0"/>
            </a:endParaRPr>
          </a:p>
        </p:txBody>
      </p:sp>
      <p:sp>
        <p:nvSpPr>
          <p:cNvPr id="4" name="Rectangle 3"/>
          <p:cNvSpPr/>
          <p:nvPr/>
        </p:nvSpPr>
        <p:spPr>
          <a:xfrm>
            <a:off x="642910" y="6215082"/>
            <a:ext cx="8072494" cy="461665"/>
          </a:xfrm>
          <a:prstGeom prst="rect">
            <a:avLst/>
          </a:prstGeom>
        </p:spPr>
        <p:txBody>
          <a:bodyPr wrap="square">
            <a:spAutoFit/>
          </a:bodyPr>
          <a:lstStyle/>
          <a:p>
            <a:pPr lvl="0">
              <a:spcBef>
                <a:spcPct val="20000"/>
              </a:spcBef>
              <a:buClr>
                <a:srgbClr val="FEF000"/>
              </a:buClr>
              <a:buSzPct val="95000"/>
            </a:pPr>
            <a:r>
              <a:rPr lang="en-GB" sz="2400" dirty="0">
                <a:solidFill>
                  <a:srgbClr val="FFFF00"/>
                </a:solidFill>
                <a:latin typeface="Arial" pitchFamily="34" charset="0"/>
                <a:cs typeface="Arial" pitchFamily="34" charset="0"/>
              </a:rPr>
              <a:t>http://www.stthomasofcanterburyprimaryschool.co.uk</a:t>
            </a:r>
          </a:p>
        </p:txBody>
      </p:sp>
    </p:spTree>
    <p:extLst>
      <p:ext uri="{BB962C8B-B14F-4D97-AF65-F5344CB8AC3E}">
        <p14:creationId xmlns:p14="http://schemas.microsoft.com/office/powerpoint/2010/main" val="3476590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805731"/>
            <a:ext cx="8527976" cy="1470025"/>
          </a:xfrm>
        </p:spPr>
        <p:txBody>
          <a:bodyPr>
            <a:normAutofit fontScale="90000"/>
          </a:bodyPr>
          <a:lstStyle/>
          <a:p>
            <a:pPr algn="ctr"/>
            <a:r>
              <a:rPr lang="en-GB" dirty="0">
                <a:solidFill>
                  <a:schemeClr val="accent3">
                    <a:lumMod val="60000"/>
                    <a:lumOff val="40000"/>
                  </a:schemeClr>
                </a:solidFill>
              </a:rPr>
              <a:t>St Thomas of Canterbury</a:t>
            </a:r>
            <a:br>
              <a:rPr lang="en-GB" dirty="0">
                <a:solidFill>
                  <a:schemeClr val="accent3">
                    <a:lumMod val="60000"/>
                    <a:lumOff val="40000"/>
                  </a:schemeClr>
                </a:solidFill>
              </a:rPr>
            </a:br>
            <a:r>
              <a:rPr lang="en-GB" dirty="0">
                <a:solidFill>
                  <a:schemeClr val="accent3">
                    <a:lumMod val="60000"/>
                    <a:lumOff val="40000"/>
                  </a:schemeClr>
                </a:solidFill>
              </a:rPr>
              <a:t>Key Reception Staff</a:t>
            </a:r>
            <a:endParaRPr lang="en-US" dirty="0">
              <a:solidFill>
                <a:schemeClr val="accent3">
                  <a:lumMod val="60000"/>
                  <a:lumOff val="40000"/>
                </a:schemeClr>
              </a:solidFill>
            </a:endParaRPr>
          </a:p>
        </p:txBody>
      </p:sp>
      <p:sp>
        <p:nvSpPr>
          <p:cNvPr id="3" name="Subtitle 2"/>
          <p:cNvSpPr>
            <a:spLocks noGrp="1"/>
          </p:cNvSpPr>
          <p:nvPr>
            <p:ph type="subTitle" idx="1"/>
          </p:nvPr>
        </p:nvSpPr>
        <p:spPr>
          <a:xfrm>
            <a:off x="395536" y="2276872"/>
            <a:ext cx="8748464" cy="4248472"/>
          </a:xfrm>
        </p:spPr>
        <p:txBody>
          <a:bodyPr vert="horz" lIns="0" tIns="45720" rIns="18288" bIns="45720" anchor="t">
            <a:normAutofit fontScale="92500" lnSpcReduction="10000"/>
          </a:bodyPr>
          <a:lstStyle/>
          <a:p>
            <a:pPr algn="ctr"/>
            <a:endParaRPr lang="en-GB" sz="2400" dirty="0">
              <a:solidFill>
                <a:srgbClr val="FFFF00"/>
              </a:solidFill>
              <a:latin typeface="SassoonPrimaryInfant" pitchFamily="2" charset="0"/>
              <a:cs typeface="Arial" pitchFamily="34" charset="0"/>
            </a:endParaRPr>
          </a:p>
          <a:p>
            <a:pPr algn="ctr"/>
            <a:r>
              <a:rPr lang="en-GB" sz="2000" dirty="0">
                <a:solidFill>
                  <a:schemeClr val="tx1">
                    <a:lumMod val="95000"/>
                  </a:schemeClr>
                </a:solidFill>
                <a:latin typeface="SassoonPrimaryInfant"/>
                <a:cs typeface="Arial"/>
              </a:rPr>
              <a:t>                Reception MT – Mrs McGuire &amp; Mrs Tuson                     </a:t>
            </a:r>
            <a:endParaRPr lang="en-GB" sz="2000" dirty="0">
              <a:solidFill>
                <a:schemeClr val="tx1">
                  <a:lumMod val="95000"/>
                </a:schemeClr>
              </a:solidFill>
              <a:latin typeface="SassoonPrimaryInfant" pitchFamily="2" charset="0"/>
              <a:cs typeface="Arial" pitchFamily="34" charset="0"/>
            </a:endParaRPr>
          </a:p>
          <a:p>
            <a:pPr algn="ctr"/>
            <a:r>
              <a:rPr lang="en-GB" sz="2000" dirty="0">
                <a:solidFill>
                  <a:schemeClr val="tx1">
                    <a:lumMod val="95000"/>
                  </a:schemeClr>
                </a:solidFill>
                <a:latin typeface="SassoonPrimaryInfant"/>
                <a:cs typeface="Arial"/>
              </a:rPr>
              <a:t>                     Reception L – Miss Leveridge                                             </a:t>
            </a:r>
          </a:p>
          <a:p>
            <a:pPr algn="ctr"/>
            <a:endParaRPr lang="en-GB" sz="2000" dirty="0">
              <a:solidFill>
                <a:schemeClr val="tx1">
                  <a:lumMod val="95000"/>
                </a:schemeClr>
              </a:solidFill>
              <a:latin typeface="SassoonPrimaryInfant"/>
              <a:cs typeface="Arial"/>
            </a:endParaRPr>
          </a:p>
          <a:p>
            <a:pPr algn="ctr"/>
            <a:r>
              <a:rPr lang="en-GB" sz="2000" b="1" dirty="0">
                <a:solidFill>
                  <a:schemeClr val="tx1">
                    <a:lumMod val="95000"/>
                  </a:schemeClr>
                </a:solidFill>
                <a:latin typeface="SassoonPrimaryInfant"/>
                <a:cs typeface="Arial"/>
              </a:rPr>
              <a:t>With the support of:</a:t>
            </a:r>
          </a:p>
          <a:p>
            <a:pPr algn="ctr"/>
            <a:r>
              <a:rPr lang="en-GB" sz="2000" dirty="0">
                <a:solidFill>
                  <a:schemeClr val="tx1">
                    <a:lumMod val="95000"/>
                  </a:schemeClr>
                </a:solidFill>
                <a:latin typeface="SassoonPrimaryInfant"/>
                <a:cs typeface="Arial"/>
              </a:rPr>
              <a:t>HLTA – Mrs Taylor (Speech &amp; Language)</a:t>
            </a:r>
            <a:endParaRPr lang="en-GB" dirty="0">
              <a:solidFill>
                <a:schemeClr val="tx1">
                  <a:lumMod val="95000"/>
                </a:schemeClr>
              </a:solidFill>
            </a:endParaRPr>
          </a:p>
          <a:p>
            <a:pPr algn="ctr"/>
            <a:r>
              <a:rPr lang="en-GB" sz="2000" dirty="0">
                <a:solidFill>
                  <a:schemeClr val="tx1">
                    <a:lumMod val="95000"/>
                  </a:schemeClr>
                </a:solidFill>
                <a:latin typeface="SassoonPrimaryInfant"/>
                <a:cs typeface="Arial"/>
              </a:rPr>
              <a:t>HLTA – Miss Clarke</a:t>
            </a:r>
            <a:endParaRPr lang="en-GB" sz="2000" dirty="0">
              <a:solidFill>
                <a:schemeClr val="tx1">
                  <a:lumMod val="95000"/>
                </a:schemeClr>
              </a:solidFill>
              <a:latin typeface="SassoonPrimaryInfant" pitchFamily="2" charset="0"/>
              <a:cs typeface="Arial" pitchFamily="34" charset="0"/>
            </a:endParaRPr>
          </a:p>
          <a:p>
            <a:pPr algn="ctr"/>
            <a:r>
              <a:rPr lang="en-GB" sz="2000" dirty="0">
                <a:solidFill>
                  <a:schemeClr val="tx1">
                    <a:lumMod val="95000"/>
                  </a:schemeClr>
                </a:solidFill>
                <a:latin typeface="SassoonPrimaryInfant"/>
                <a:cs typeface="Arial"/>
              </a:rPr>
              <a:t>TA3 – Mrs Lee</a:t>
            </a:r>
          </a:p>
          <a:p>
            <a:pPr algn="ctr"/>
            <a:r>
              <a:rPr lang="en-GB" sz="2000" dirty="0">
                <a:solidFill>
                  <a:schemeClr val="tx1">
                    <a:lumMod val="95000"/>
                  </a:schemeClr>
                </a:solidFill>
                <a:latin typeface="SassoonPrimaryInfant"/>
                <a:cs typeface="Arial"/>
              </a:rPr>
              <a:t>TA1 – Mrs Donley</a:t>
            </a:r>
            <a:endParaRPr lang="en-GB" sz="2000" dirty="0">
              <a:solidFill>
                <a:schemeClr val="tx1">
                  <a:lumMod val="95000"/>
                </a:schemeClr>
              </a:solidFill>
              <a:latin typeface="SassoonPrimaryInfant" pitchFamily="2" charset="0"/>
              <a:cs typeface="Arial" pitchFamily="34" charset="0"/>
            </a:endParaRPr>
          </a:p>
          <a:p>
            <a:pPr algn="ctr"/>
            <a:r>
              <a:rPr lang="en-GB" sz="2000" dirty="0">
                <a:solidFill>
                  <a:schemeClr val="tx1">
                    <a:lumMod val="95000"/>
                  </a:schemeClr>
                </a:solidFill>
                <a:latin typeface="SassoonPrimaryInfant"/>
                <a:cs typeface="Arial"/>
              </a:rPr>
              <a:t>TA1 – Mrs Olisa</a:t>
            </a:r>
            <a:endParaRPr lang="en-GB" sz="2000" dirty="0">
              <a:solidFill>
                <a:schemeClr val="tx1">
                  <a:lumMod val="95000"/>
                </a:schemeClr>
              </a:solidFill>
              <a:latin typeface="SassoonPrimaryInfant" pitchFamily="2" charset="0"/>
              <a:cs typeface="Arial" pitchFamily="34" charset="0"/>
            </a:endParaRPr>
          </a:p>
          <a:p>
            <a:pPr algn="ctr"/>
            <a:r>
              <a:rPr lang="en-GB" sz="2000" dirty="0">
                <a:solidFill>
                  <a:schemeClr val="tx1">
                    <a:lumMod val="95000"/>
                  </a:schemeClr>
                </a:solidFill>
                <a:latin typeface="SassoonPrimaryInfant"/>
                <a:cs typeface="Arial"/>
              </a:rPr>
              <a:t>TA1 – Miss </a:t>
            </a:r>
            <a:r>
              <a:rPr lang="en-GB" sz="2000" dirty="0" err="1">
                <a:solidFill>
                  <a:schemeClr val="tx1">
                    <a:lumMod val="95000"/>
                  </a:schemeClr>
                </a:solidFill>
                <a:latin typeface="SassoonPrimaryInfant"/>
                <a:cs typeface="Arial"/>
              </a:rPr>
              <a:t>Jedrach</a:t>
            </a:r>
            <a:endParaRPr lang="en-GB" sz="2000" dirty="0">
              <a:solidFill>
                <a:schemeClr val="tx1">
                  <a:lumMod val="95000"/>
                </a:schemeClr>
              </a:solidFill>
              <a:latin typeface="SassoonPrimaryInfant"/>
              <a:cs typeface="Arial"/>
            </a:endParaRPr>
          </a:p>
          <a:p>
            <a:pPr algn="ctr"/>
            <a:endParaRPr lang="en-GB" sz="2000" dirty="0">
              <a:solidFill>
                <a:srgbClr val="F2F2F2"/>
              </a:solidFill>
              <a:latin typeface="SassoonPrimaryInfant" pitchFamily="2" charset="0"/>
              <a:cs typeface="Arial" pitchFamily="34" charset="0"/>
            </a:endParaRPr>
          </a:p>
          <a:p>
            <a:pPr algn="ctr"/>
            <a:r>
              <a:rPr lang="en-GB" sz="2000" dirty="0">
                <a:solidFill>
                  <a:srgbClr val="FFFF00"/>
                </a:solidFill>
                <a:latin typeface="SassoonPrimaryInfant" pitchFamily="2" charset="0"/>
                <a:cs typeface="Arial" pitchFamily="34" charset="0"/>
              </a:rPr>
              <a:t>EYFS Lead – Mrs McGuire</a:t>
            </a:r>
          </a:p>
          <a:p>
            <a:pPr algn="ctr"/>
            <a:endParaRPr lang="en-GB" dirty="0">
              <a:solidFill>
                <a:srgbClr val="FFFF00"/>
              </a:solidFill>
              <a:latin typeface="Arial" pitchFamily="34" charset="0"/>
              <a:cs typeface="Arial" pitchFamily="34" charset="0"/>
            </a:endParaRPr>
          </a:p>
          <a:p>
            <a:pPr algn="ctr"/>
            <a:endParaRPr lang="en-GB" dirty="0">
              <a:solidFill>
                <a:srgbClr val="FFFF00"/>
              </a:solidFill>
              <a:latin typeface="Arial" pitchFamily="34" charset="0"/>
              <a:cs typeface="Arial" pitchFamily="34" charset="0"/>
            </a:endParaRPr>
          </a:p>
        </p:txBody>
      </p:sp>
      <p:pic>
        <p:nvPicPr>
          <p:cNvPr id="26626" name="Picture 2" descr="See the source image"/>
          <p:cNvPicPr>
            <a:picLocks noChangeAspect="1" noChangeArrowheads="1"/>
          </p:cNvPicPr>
          <p:nvPr/>
        </p:nvPicPr>
        <p:blipFill>
          <a:blip r:embed="rId2" cstate="print"/>
          <a:srcRect/>
          <a:stretch>
            <a:fillRect/>
          </a:stretch>
        </p:blipFill>
        <p:spPr bwMode="auto">
          <a:xfrm>
            <a:off x="7572396" y="5286388"/>
            <a:ext cx="1371578" cy="1371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9981"/>
            <a:ext cx="9144000" cy="792088"/>
          </a:xfrm>
        </p:spPr>
        <p:txBody>
          <a:bodyPr>
            <a:normAutofit/>
          </a:bodyPr>
          <a:lstStyle/>
          <a:p>
            <a:pPr algn="ctr"/>
            <a:r>
              <a:rPr lang="en-GB" sz="4400" dirty="0">
                <a:solidFill>
                  <a:schemeClr val="accent3">
                    <a:lumMod val="60000"/>
                    <a:lumOff val="40000"/>
                  </a:schemeClr>
                </a:solidFill>
              </a:rPr>
              <a:t>Transition into Reception</a:t>
            </a:r>
            <a:endParaRPr lang="en-US" sz="4400" dirty="0">
              <a:solidFill>
                <a:schemeClr val="accent3">
                  <a:lumMod val="60000"/>
                  <a:lumOff val="40000"/>
                </a:schemeClr>
              </a:solidFill>
            </a:endParaRPr>
          </a:p>
        </p:txBody>
      </p:sp>
      <p:sp>
        <p:nvSpPr>
          <p:cNvPr id="3" name="Subtitle 2"/>
          <p:cNvSpPr>
            <a:spLocks noGrp="1"/>
          </p:cNvSpPr>
          <p:nvPr>
            <p:ph type="subTitle" idx="1"/>
          </p:nvPr>
        </p:nvSpPr>
        <p:spPr>
          <a:xfrm>
            <a:off x="0" y="1628800"/>
            <a:ext cx="8892480" cy="4824536"/>
          </a:xfrm>
        </p:spPr>
        <p:txBody>
          <a:bodyPr vert="horz" lIns="0" tIns="45720" rIns="18288" bIns="45720" anchor="t">
            <a:normAutofit fontScale="85000" lnSpcReduction="20000"/>
          </a:bodyPr>
          <a:lstStyle/>
          <a:p>
            <a:pPr marL="742950" lvl="1" indent="-285750" algn="l">
              <a:buFont typeface="Arial" panose="020B0604020202020204" pitchFamily="34" charset="0"/>
              <a:buChar char="•"/>
            </a:pPr>
            <a:r>
              <a:rPr lang="en-GB" sz="2800" dirty="0">
                <a:latin typeface="SassoonPrimaryInfant" pitchFamily="2" charset="0"/>
              </a:rPr>
              <a:t>Moving up to Reception is an important step in your child’s learning journey.</a:t>
            </a:r>
          </a:p>
          <a:p>
            <a:pPr marL="742950" lvl="1" indent="-285750" algn="l">
              <a:buFont typeface="Arial" panose="020B0604020202020204" pitchFamily="34" charset="0"/>
              <a:buChar char="•"/>
            </a:pPr>
            <a:r>
              <a:rPr lang="en-GB" sz="2800" dirty="0">
                <a:latin typeface="SassoonPrimaryInfant" pitchFamily="2" charset="0"/>
              </a:rPr>
              <a:t>It builds on the foundations of learning made in their Nursery year and prepares the children for their move into Key Stage 1 at the end of the year.</a:t>
            </a:r>
          </a:p>
          <a:p>
            <a:pPr marL="742950" lvl="1" indent="-285750" algn="l">
              <a:buFont typeface="Arial" panose="020B0604020202020204" pitchFamily="34" charset="0"/>
              <a:buChar char="•"/>
            </a:pPr>
            <a:r>
              <a:rPr lang="en-GB" sz="2800" dirty="0">
                <a:latin typeface="SassoonPrimaryInfant" pitchFamily="2" charset="0"/>
              </a:rPr>
              <a:t>Learning sessions become slightly longer and the pace of learning within sessions increases.</a:t>
            </a:r>
          </a:p>
          <a:p>
            <a:pPr marL="742950" lvl="1" indent="-285750" algn="l">
              <a:buFont typeface="Arial" panose="020B0604020202020204" pitchFamily="34" charset="0"/>
              <a:buChar char="•"/>
            </a:pPr>
            <a:r>
              <a:rPr lang="en-GB" sz="2800" dirty="0">
                <a:latin typeface="SassoonPrimaryInfant"/>
              </a:rPr>
              <a:t>For this reason, we must ensure that the children are both attentive, looking and listening (we call this </a:t>
            </a:r>
            <a:r>
              <a:rPr lang="en-GB" sz="2800" b="1" dirty="0">
                <a:latin typeface="SassoonPrimaryInfant"/>
              </a:rPr>
              <a:t>Fantastic Listening</a:t>
            </a:r>
            <a:r>
              <a:rPr lang="en-GB" sz="2800" dirty="0">
                <a:latin typeface="SassoonPrimaryInfant"/>
              </a:rPr>
              <a:t>). Children should be engaged and motivated to take part.</a:t>
            </a:r>
          </a:p>
          <a:p>
            <a:pPr marL="742950" lvl="1" indent="-285750" algn="l">
              <a:buFont typeface="Arial" panose="020B0604020202020204" pitchFamily="34" charset="0"/>
              <a:buChar char="•"/>
            </a:pPr>
            <a:r>
              <a:rPr lang="en-GB" sz="2800" dirty="0">
                <a:latin typeface="SassoonPrimaryInfant" pitchFamily="2" charset="0"/>
              </a:rPr>
              <a:t>Having an early night, restful sleep and healthy breakfast will help them to achieve this level of focus each day.</a:t>
            </a:r>
          </a:p>
          <a:p>
            <a:pPr lvl="1" algn="l">
              <a:buFontTx/>
              <a:buChar char="-"/>
            </a:pPr>
            <a:endParaRPr lang="en-GB" dirty="0">
              <a:latin typeface="Arial" pitchFamily="34" charset="0"/>
              <a:cs typeface="Arial" pitchFamily="34" charset="0"/>
            </a:endParaRPr>
          </a:p>
          <a:p>
            <a:pPr lvl="1" algn="l"/>
            <a:r>
              <a:rPr lang="en-GB" dirty="0">
                <a:latin typeface="Arial" pitchFamily="34" charset="0"/>
                <a:cs typeface="Arial" pitchFamily="34" charset="0"/>
              </a:rPr>
              <a:t>                             </a:t>
            </a:r>
            <a:endParaRPr lang="en-GB" b="1" dirty="0">
              <a:latin typeface="Arial" pitchFamily="34" charset="0"/>
              <a:cs typeface="Arial" pitchFamily="34" charset="0"/>
            </a:endParaRPr>
          </a:p>
          <a:p>
            <a:pPr lvl="1" algn="l">
              <a:buFont typeface="Arial" pitchFamily="34" charset="0"/>
              <a:buChar char="•"/>
            </a:pPr>
            <a:endParaRPr lang="en-GB" sz="1600" dirty="0">
              <a:solidFill>
                <a:srgbClr val="FFFF00"/>
              </a:solidFill>
            </a:endParaRPr>
          </a:p>
        </p:txBody>
      </p:sp>
      <p:sp>
        <p:nvSpPr>
          <p:cNvPr id="4" name="AutoShape 2" descr="https://ukc-powerpoint.officeapps.live.com/pods/GetClipboardImage.ashx?Id=15611b01-7508-4326-bb67-e42e96ef7800&amp;DC=GUK5&amp;pkey=c84e5ea1-a6a8-4d05-8106-cc77635ad914&amp;wdwaccluster=GUK5"/>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748464" cy="980728"/>
          </a:xfrm>
        </p:spPr>
        <p:txBody>
          <a:bodyPr/>
          <a:lstStyle/>
          <a:p>
            <a:pPr algn="ctr"/>
            <a:r>
              <a:rPr lang="en-GB" dirty="0">
                <a:solidFill>
                  <a:schemeClr val="accent3">
                    <a:lumMod val="60000"/>
                    <a:lumOff val="40000"/>
                  </a:schemeClr>
                </a:solidFill>
              </a:rPr>
              <a:t>A Busy Day!</a:t>
            </a:r>
          </a:p>
        </p:txBody>
      </p:sp>
      <p:sp>
        <p:nvSpPr>
          <p:cNvPr id="3" name="Content Placeholder 2"/>
          <p:cNvSpPr>
            <a:spLocks noGrp="1"/>
          </p:cNvSpPr>
          <p:nvPr>
            <p:ph type="body" idx="1"/>
          </p:nvPr>
        </p:nvSpPr>
        <p:spPr>
          <a:xfrm>
            <a:off x="431032" y="3356992"/>
            <a:ext cx="8712968" cy="3744416"/>
          </a:xfrm>
        </p:spPr>
        <p:txBody>
          <a:bodyPr>
            <a:normAutofit/>
          </a:bodyPr>
          <a:lstStyle/>
          <a:p>
            <a:pPr lvl="1">
              <a:buFont typeface="Arial" pitchFamily="34" charset="0"/>
              <a:buChar char="•"/>
            </a:pPr>
            <a:endParaRPr lang="en-GB" sz="3600" dirty="0">
              <a:solidFill>
                <a:srgbClr val="FFFF00"/>
              </a:solidFill>
            </a:endParaRPr>
          </a:p>
          <a:p>
            <a:pPr lvl="1">
              <a:buNone/>
            </a:pPr>
            <a:endParaRPr lang="en-GB" sz="11200" dirty="0">
              <a:solidFill>
                <a:srgbClr val="FFFF00"/>
              </a:solidFill>
              <a:latin typeface="Arial" pitchFamily="34" charset="0"/>
              <a:cs typeface="Arial" pitchFamily="34" charset="0"/>
            </a:endParaRPr>
          </a:p>
          <a:p>
            <a:pPr lvl="1">
              <a:buNone/>
            </a:pPr>
            <a:endParaRPr lang="en-GB" sz="112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45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pPr>
              <a:buNone/>
            </a:pPr>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p:txBody>
      </p:sp>
      <p:sp>
        <p:nvSpPr>
          <p:cNvPr id="5" name="TextBox 4"/>
          <p:cNvSpPr txBox="1"/>
          <p:nvPr/>
        </p:nvSpPr>
        <p:spPr>
          <a:xfrm>
            <a:off x="251521" y="1556792"/>
            <a:ext cx="8640959" cy="3293209"/>
          </a:xfrm>
          <a:prstGeom prst="rect">
            <a:avLst/>
          </a:prstGeom>
          <a:noFill/>
        </p:spPr>
        <p:txBody>
          <a:bodyPr wrap="square" lIns="91440" tIns="45720" rIns="91440" bIns="45720" rtlCol="0" anchor="t">
            <a:spAutoFit/>
          </a:bodyPr>
          <a:lstStyle/>
          <a:p>
            <a:pPr lvl="1">
              <a:buFont typeface="Arial" pitchFamily="34" charset="0"/>
              <a:buChar char="•"/>
            </a:pPr>
            <a:r>
              <a:rPr lang="en-GB" sz="2000" dirty="0">
                <a:latin typeface="SassoonPrimaryInfant"/>
              </a:rPr>
              <a:t> </a:t>
            </a:r>
            <a:r>
              <a:rPr lang="en-GB" dirty="0">
                <a:latin typeface="SassoonPrimaryInfant"/>
              </a:rPr>
              <a:t>Every day in Reception is a busy one! Please make sure your child arrives on time so they don’t miss any of their learning.</a:t>
            </a:r>
          </a:p>
          <a:p>
            <a:pPr lvl="1">
              <a:buFont typeface="Arial" pitchFamily="34" charset="0"/>
              <a:buChar char="•"/>
            </a:pPr>
            <a:r>
              <a:rPr lang="en-GB" dirty="0">
                <a:latin typeface="SassoonPrimaryInfant"/>
              </a:rPr>
              <a:t> A bell will ring to notify parents on the playground that the register will be taken at </a:t>
            </a:r>
            <a:r>
              <a:rPr lang="en-GB" b="1" dirty="0">
                <a:latin typeface="SassoonPrimaryInfant"/>
              </a:rPr>
              <a:t>8:55am</a:t>
            </a:r>
            <a:r>
              <a:rPr lang="en-GB" dirty="0">
                <a:latin typeface="SassoonPrimaryInfant"/>
              </a:rPr>
              <a:t>. </a:t>
            </a:r>
            <a:endParaRPr lang="en-GB">
              <a:latin typeface="SassoonPrimaryInfant" pitchFamily="2" charset="0"/>
            </a:endParaRPr>
          </a:p>
          <a:p>
            <a:pPr lvl="1">
              <a:buFont typeface="Arial" pitchFamily="34" charset="0"/>
              <a:buChar char="•"/>
            </a:pPr>
            <a:r>
              <a:rPr lang="en-GB" dirty="0">
                <a:latin typeface="SassoonPrimaryInfant"/>
              </a:rPr>
              <a:t> After the register we will spin a wheel - if it lands on a child’s name who is </a:t>
            </a:r>
            <a:r>
              <a:rPr lang="en-GB" b="1" dirty="0">
                <a:latin typeface="SassoonPrimaryInfant"/>
              </a:rPr>
              <a:t>on time</a:t>
            </a:r>
            <a:r>
              <a:rPr lang="en-GB" dirty="0">
                <a:latin typeface="SassoonPrimaryInfant"/>
              </a:rPr>
              <a:t>, they will </a:t>
            </a:r>
            <a:r>
              <a:rPr lang="en-GB" b="1" dirty="0">
                <a:latin typeface="SassoonPrimaryInfant"/>
              </a:rPr>
              <a:t>win a treat</a:t>
            </a:r>
            <a:r>
              <a:rPr lang="en-GB" dirty="0">
                <a:latin typeface="SassoonPrimaryInfant"/>
              </a:rPr>
              <a:t>. Your child </a:t>
            </a:r>
            <a:r>
              <a:rPr lang="en-GB" b="1" dirty="0">
                <a:latin typeface="SassoonPrimaryInfant"/>
              </a:rPr>
              <a:t>must be on time</a:t>
            </a:r>
            <a:r>
              <a:rPr lang="en-GB" dirty="0">
                <a:latin typeface="SassoonPrimaryInfant"/>
              </a:rPr>
              <a:t> to be in with a chance of winning!</a:t>
            </a:r>
          </a:p>
          <a:p>
            <a:pPr lvl="1">
              <a:buFont typeface="Arial" pitchFamily="34" charset="0"/>
              <a:buChar char="•"/>
            </a:pPr>
            <a:r>
              <a:rPr lang="en-GB" dirty="0">
                <a:latin typeface="SassoonPrimaryInfant"/>
              </a:rPr>
              <a:t> Our first lesson is Phonics which begins promptly at </a:t>
            </a:r>
            <a:r>
              <a:rPr lang="en-GB" b="1" dirty="0">
                <a:latin typeface="SassoonPrimaryInfant"/>
              </a:rPr>
              <a:t>9am</a:t>
            </a:r>
            <a:r>
              <a:rPr lang="en-GB" dirty="0">
                <a:latin typeface="SassoonPrimaryInfant"/>
              </a:rPr>
              <a:t>. It is vital that your child does not miss this.</a:t>
            </a:r>
          </a:p>
          <a:p>
            <a:pPr lvl="1">
              <a:buFont typeface="Arial" pitchFamily="34" charset="0"/>
              <a:buChar char="•"/>
            </a:pPr>
            <a:r>
              <a:rPr lang="en-GB" dirty="0">
                <a:latin typeface="SassoonPrimaryInfant"/>
              </a:rPr>
              <a:t> Children who are late can often be unsettled and distracted during the morning as they have not started the day off with their normal school routine</a:t>
            </a:r>
            <a:r>
              <a:rPr lang="en-GB" sz="1400" dirty="0">
                <a:latin typeface="SassoonPrimaryInfant"/>
              </a:rPr>
              <a:t>.</a:t>
            </a:r>
          </a:p>
          <a:p>
            <a:endParaRPr lang="en-GB" sz="1200" dirty="0">
              <a:latin typeface="Arial" pitchFamily="34" charset="0"/>
              <a:cs typeface="Arial" pitchFamily="34" charset="0"/>
            </a:endParaRPr>
          </a:p>
          <a:p>
            <a:endParaRPr lang="en-GB" sz="1400" dirty="0">
              <a:latin typeface="Arial" pitchFamily="34" charset="0"/>
              <a:cs typeface="Arial" pitchFamily="34" charset="0"/>
            </a:endParaRPr>
          </a:p>
        </p:txBody>
      </p:sp>
      <p:pic>
        <p:nvPicPr>
          <p:cNvPr id="4" name="Picture 3" descr="The New Play School clock | We grew up on the &quot;Flower&quot; and &quot;… | Flick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1674" y="5063419"/>
            <a:ext cx="1368152" cy="1231337"/>
          </a:xfrm>
          <a:prstGeom prst="rect">
            <a:avLst/>
          </a:prstGeom>
        </p:spPr>
      </p:pic>
      <p:pic>
        <p:nvPicPr>
          <p:cNvPr id="6" name="Picture 5">
            <a:extLst>
              <a:ext uri="{FF2B5EF4-FFF2-40B4-BE49-F238E27FC236}">
                <a16:creationId xmlns:a16="http://schemas.microsoft.com/office/drawing/2014/main" id="{8086358C-1FFB-96C9-8C13-4BF4D7203F1D}"/>
              </a:ext>
            </a:extLst>
          </p:cNvPr>
          <p:cNvPicPr>
            <a:picLocks noChangeAspect="1"/>
          </p:cNvPicPr>
          <p:nvPr/>
        </p:nvPicPr>
        <p:blipFill>
          <a:blip r:embed="rId3"/>
          <a:stretch>
            <a:fillRect/>
          </a:stretch>
        </p:blipFill>
        <p:spPr>
          <a:xfrm>
            <a:off x="2510287" y="4848280"/>
            <a:ext cx="4152180" cy="1762196"/>
          </a:xfrm>
          <a:prstGeom prst="rect">
            <a:avLst/>
          </a:prstGeom>
        </p:spPr>
      </p:pic>
    </p:spTree>
    <p:extLst>
      <p:ext uri="{BB962C8B-B14F-4D97-AF65-F5344CB8AC3E}">
        <p14:creationId xmlns:p14="http://schemas.microsoft.com/office/powerpoint/2010/main" val="606787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0648" y="620688"/>
            <a:ext cx="7851648" cy="995536"/>
          </a:xfrm>
        </p:spPr>
        <p:txBody>
          <a:bodyPr/>
          <a:lstStyle/>
          <a:p>
            <a:pPr algn="ctr"/>
            <a:r>
              <a:rPr lang="en-GB" dirty="0"/>
              <a:t>The curriculum</a:t>
            </a:r>
          </a:p>
        </p:txBody>
      </p:sp>
      <p:pic>
        <p:nvPicPr>
          <p:cNvPr id="1026" name="Picture 2" descr="http://science-all.com/images/wallpapers/brick-wall/brick-wall-16.jpg">
            <a:hlinkClick r:id="rId3"/>
          </p:cNvPr>
          <p:cNvPicPr>
            <a:picLocks noChangeAspect="1" noChangeArrowheads="1"/>
          </p:cNvPicPr>
          <p:nvPr/>
        </p:nvPicPr>
        <p:blipFill>
          <a:blip r:embed="rId4" cstate="print"/>
          <a:srcRect/>
          <a:stretch>
            <a:fillRect/>
          </a:stretch>
        </p:blipFill>
        <p:spPr bwMode="auto">
          <a:xfrm>
            <a:off x="323528" y="1857364"/>
            <a:ext cx="8496944" cy="4810905"/>
          </a:xfrm>
          <a:prstGeom prst="rect">
            <a:avLst/>
          </a:prstGeom>
          <a:noFill/>
        </p:spPr>
      </p:pic>
      <p:pic>
        <p:nvPicPr>
          <p:cNvPr id="18434" name="Picture 2" descr="See the source image"/>
          <p:cNvPicPr>
            <a:picLocks noChangeAspect="1" noChangeArrowheads="1"/>
          </p:cNvPicPr>
          <p:nvPr/>
        </p:nvPicPr>
        <p:blipFill>
          <a:blip r:embed="rId5" cstate="print"/>
          <a:srcRect t="9492" b="43047"/>
          <a:stretch>
            <a:fillRect/>
          </a:stretch>
        </p:blipFill>
        <p:spPr bwMode="auto">
          <a:xfrm>
            <a:off x="714348" y="4357694"/>
            <a:ext cx="7706313" cy="1928826"/>
          </a:xfrm>
          <a:prstGeom prst="rect">
            <a:avLst/>
          </a:prstGeom>
          <a:noFill/>
        </p:spPr>
      </p:pic>
      <p:pic>
        <p:nvPicPr>
          <p:cNvPr id="18436" name="Picture 4" descr="See the source image"/>
          <p:cNvPicPr>
            <a:picLocks noChangeAspect="1" noChangeArrowheads="1"/>
          </p:cNvPicPr>
          <p:nvPr/>
        </p:nvPicPr>
        <p:blipFill>
          <a:blip r:embed="rId5" cstate="print"/>
          <a:srcRect t="57965" r="-100"/>
          <a:stretch>
            <a:fillRect/>
          </a:stretch>
        </p:blipFill>
        <p:spPr bwMode="auto">
          <a:xfrm>
            <a:off x="1357290" y="2786058"/>
            <a:ext cx="6500858" cy="1333021"/>
          </a:xfrm>
          <a:prstGeom prst="rect">
            <a:avLst/>
          </a:prstGeom>
          <a:noFill/>
        </p:spPr>
      </p:pic>
      <p:pic>
        <p:nvPicPr>
          <p:cNvPr id="15362" name="Picture 2" descr="What to expect when"/>
          <p:cNvPicPr>
            <a:picLocks noChangeAspect="1" noChangeArrowheads="1"/>
          </p:cNvPicPr>
          <p:nvPr/>
        </p:nvPicPr>
        <p:blipFill>
          <a:blip r:embed="rId6" cstate="print"/>
          <a:srcRect/>
          <a:stretch>
            <a:fillRect/>
          </a:stretch>
        </p:blipFill>
        <p:spPr bwMode="auto">
          <a:xfrm>
            <a:off x="6444208" y="332656"/>
            <a:ext cx="2147392" cy="13421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wipe(down)">
                                      <p:cBhvr>
                                        <p:cTn id="12" dur="500"/>
                                        <p:tgtEl>
                                          <p:spTgt spid="184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wipe(down)">
                                      <p:cBhvr>
                                        <p:cTn id="1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8641"/>
            <a:ext cx="9144000" cy="1368152"/>
          </a:xfrm>
        </p:spPr>
        <p:txBody>
          <a:bodyPr>
            <a:normAutofit/>
          </a:bodyPr>
          <a:lstStyle/>
          <a:p>
            <a:pPr algn="ctr"/>
            <a:r>
              <a:rPr lang="en-GB" sz="4000" dirty="0">
                <a:solidFill>
                  <a:schemeClr val="accent3">
                    <a:lumMod val="60000"/>
                    <a:lumOff val="40000"/>
                  </a:schemeClr>
                </a:solidFill>
              </a:rPr>
              <a:t>What your child will need for Reception</a:t>
            </a:r>
            <a:endParaRPr lang="en-US" sz="4000" dirty="0">
              <a:solidFill>
                <a:schemeClr val="accent3">
                  <a:lumMod val="60000"/>
                  <a:lumOff val="40000"/>
                </a:schemeClr>
              </a:solidFill>
            </a:endParaRPr>
          </a:p>
        </p:txBody>
      </p:sp>
      <p:sp>
        <p:nvSpPr>
          <p:cNvPr id="3" name="Subtitle 2"/>
          <p:cNvSpPr>
            <a:spLocks noGrp="1"/>
          </p:cNvSpPr>
          <p:nvPr>
            <p:ph type="subTitle" idx="1"/>
          </p:nvPr>
        </p:nvSpPr>
        <p:spPr>
          <a:xfrm>
            <a:off x="0" y="1643420"/>
            <a:ext cx="9144000" cy="3888432"/>
          </a:xfrm>
        </p:spPr>
        <p:txBody>
          <a:bodyPr>
            <a:normAutofit fontScale="70000" lnSpcReduction="20000"/>
          </a:bodyPr>
          <a:lstStyle/>
          <a:p>
            <a:pPr lvl="1" algn="l"/>
            <a:r>
              <a:rPr lang="en-GB" sz="2900" dirty="0">
                <a:latin typeface="Arial" panose="020B0604020202020204" pitchFamily="34" charset="0"/>
                <a:cs typeface="Arial" panose="020B0604020202020204" pitchFamily="34" charset="0"/>
              </a:rPr>
              <a:t>Wellington Boots – names in please!</a:t>
            </a:r>
          </a:p>
          <a:p>
            <a:pPr marL="914400" lvl="1" indent="-457200" algn="l">
              <a:buFont typeface="Arial" panose="020B0604020202020204" pitchFamily="34" charset="0"/>
              <a:buChar char="•"/>
            </a:pPr>
            <a:endParaRPr lang="en-GB" sz="2900" dirty="0">
              <a:latin typeface="Arial" panose="020B0604020202020204" pitchFamily="34" charset="0"/>
              <a:cs typeface="Arial" panose="020B0604020202020204" pitchFamily="34" charset="0"/>
            </a:endParaRPr>
          </a:p>
          <a:p>
            <a:pPr lvl="1" algn="l"/>
            <a:r>
              <a:rPr lang="en-GB" sz="2900" dirty="0">
                <a:latin typeface="Arial" panose="020B0604020202020204" pitchFamily="34" charset="0"/>
                <a:cs typeface="Arial" panose="020B0604020202020204" pitchFamily="34" charset="0"/>
              </a:rPr>
              <a:t>Coat for coming to and from school (waterproof clothing used in school throughout the day)</a:t>
            </a:r>
          </a:p>
          <a:p>
            <a:pPr lvl="1" algn="l"/>
            <a:endParaRPr lang="en-GB" sz="2900" dirty="0">
              <a:latin typeface="Arial" panose="020B0604020202020204" pitchFamily="34" charset="0"/>
              <a:cs typeface="Arial" panose="020B0604020202020204" pitchFamily="34" charset="0"/>
            </a:endParaRPr>
          </a:p>
          <a:p>
            <a:pPr lvl="1" algn="l"/>
            <a:r>
              <a:rPr lang="en-GB" sz="2900" dirty="0">
                <a:latin typeface="Arial" panose="020B0604020202020204" pitchFamily="34" charset="0"/>
                <a:cs typeface="Arial" panose="020B0604020202020204" pitchFamily="34" charset="0"/>
              </a:rPr>
              <a:t>PE Kits – white t-shirt and black shorts (only needed from </a:t>
            </a:r>
            <a:r>
              <a:rPr lang="en-GB" sz="2900" b="1" dirty="0">
                <a:latin typeface="Arial" panose="020B0604020202020204" pitchFamily="34" charset="0"/>
                <a:cs typeface="Arial" panose="020B0604020202020204" pitchFamily="34" charset="0"/>
              </a:rPr>
              <a:t>Spring 2</a:t>
            </a:r>
            <a:r>
              <a:rPr lang="en-GB" sz="2900" dirty="0">
                <a:latin typeface="Arial" panose="020B0604020202020204" pitchFamily="34" charset="0"/>
                <a:cs typeface="Arial" panose="020B0604020202020204" pitchFamily="34" charset="0"/>
              </a:rPr>
              <a:t> – week beginning </a:t>
            </a:r>
            <a:r>
              <a:rPr lang="en-GB" sz="2900" b="1" dirty="0">
                <a:latin typeface="Arial" panose="020B0604020202020204" pitchFamily="34" charset="0"/>
                <a:cs typeface="Arial" panose="020B0604020202020204" pitchFamily="34" charset="0"/>
              </a:rPr>
              <a:t>26</a:t>
            </a:r>
            <a:r>
              <a:rPr lang="en-GB" sz="2900" b="1" baseline="30000" dirty="0">
                <a:latin typeface="Arial" panose="020B0604020202020204" pitchFamily="34" charset="0"/>
                <a:cs typeface="Arial" panose="020B0604020202020204" pitchFamily="34" charset="0"/>
              </a:rPr>
              <a:t>th</a:t>
            </a:r>
            <a:r>
              <a:rPr lang="en-GB" sz="2900" b="1" dirty="0">
                <a:latin typeface="Arial" panose="020B0604020202020204" pitchFamily="34" charset="0"/>
                <a:cs typeface="Arial" panose="020B0604020202020204" pitchFamily="34" charset="0"/>
              </a:rPr>
              <a:t> February</a:t>
            </a:r>
            <a:r>
              <a:rPr lang="en-GB" sz="2900" dirty="0">
                <a:latin typeface="Arial" panose="020B0604020202020204" pitchFamily="34" charset="0"/>
                <a:cs typeface="Arial" panose="020B0604020202020204" pitchFamily="34" charset="0"/>
              </a:rPr>
              <a:t>). We will send out a reminder nearer the time.</a:t>
            </a:r>
          </a:p>
          <a:p>
            <a:pPr lvl="1" algn="l"/>
            <a:endParaRPr lang="en-GB" sz="2900" dirty="0">
              <a:latin typeface="Arial" panose="020B0604020202020204" pitchFamily="34" charset="0"/>
              <a:cs typeface="Arial" panose="020B0604020202020204" pitchFamily="34" charset="0"/>
            </a:endParaRPr>
          </a:p>
          <a:p>
            <a:pPr lvl="1" algn="l"/>
            <a:r>
              <a:rPr lang="en-GB" sz="2900" dirty="0">
                <a:latin typeface="Arial" panose="020B0604020202020204" pitchFamily="34" charset="0"/>
                <a:cs typeface="Arial" panose="020B0604020202020204" pitchFamily="34" charset="0"/>
              </a:rPr>
              <a:t>Water bottles – </a:t>
            </a:r>
            <a:r>
              <a:rPr lang="en-GB" sz="2900" b="1" dirty="0">
                <a:latin typeface="Arial" panose="020B0604020202020204" pitchFamily="34" charset="0"/>
                <a:cs typeface="Arial" panose="020B0604020202020204" pitchFamily="34" charset="0"/>
              </a:rPr>
              <a:t>water only</a:t>
            </a:r>
            <a:r>
              <a:rPr lang="en-GB" sz="2900" dirty="0">
                <a:latin typeface="Arial" panose="020B0604020202020204" pitchFamily="34" charset="0"/>
                <a:cs typeface="Arial" panose="020B0604020202020204" pitchFamily="34" charset="0"/>
              </a:rPr>
              <a:t>, no juice. We do provide cups for children to drink water, but a bottle from home is preferred.</a:t>
            </a:r>
          </a:p>
          <a:p>
            <a:pPr lvl="1"/>
            <a:endParaRPr lang="en-GB" dirty="0">
              <a:latin typeface="Arial" pitchFamily="34" charset="0"/>
              <a:cs typeface="Arial" pitchFamily="34" charset="0"/>
            </a:endParaRPr>
          </a:p>
          <a:p>
            <a:pPr lvl="1"/>
            <a:r>
              <a:rPr lang="en-GB" b="1" dirty="0">
                <a:latin typeface="Arial" pitchFamily="34" charset="0"/>
                <a:cs typeface="Arial" pitchFamily="34" charset="0"/>
              </a:rPr>
              <a:t>Children </a:t>
            </a:r>
            <a:r>
              <a:rPr lang="en-GB" b="1" u="sng" dirty="0">
                <a:latin typeface="Arial" pitchFamily="34" charset="0"/>
                <a:cs typeface="Arial" pitchFamily="34" charset="0"/>
              </a:rPr>
              <a:t>will not</a:t>
            </a:r>
            <a:r>
              <a:rPr lang="en-GB" b="1" dirty="0">
                <a:latin typeface="Arial" pitchFamily="34" charset="0"/>
                <a:cs typeface="Arial" pitchFamily="34" charset="0"/>
              </a:rPr>
              <a:t> need a book bag whilst they are in Reception, all letters will be handed to parents at the door. </a:t>
            </a:r>
            <a:endParaRPr lang="en-GB" b="1" i="1" dirty="0">
              <a:latin typeface="Arial" pitchFamily="34" charset="0"/>
              <a:cs typeface="Arial" pitchFamily="34" charset="0"/>
            </a:endParaRPr>
          </a:p>
          <a:p>
            <a:pPr lvl="1" algn="l">
              <a:buFont typeface="Arial" pitchFamily="34" charset="0"/>
              <a:buChar char="•"/>
            </a:pPr>
            <a:endParaRPr lang="en-GB" dirty="0">
              <a:solidFill>
                <a:srgbClr val="FFFF00"/>
              </a:solidFill>
            </a:endParaRPr>
          </a:p>
        </p:txBody>
      </p:sp>
      <p:sp>
        <p:nvSpPr>
          <p:cNvPr id="4" name="Subtitle 2">
            <a:extLst>
              <a:ext uri="{FF2B5EF4-FFF2-40B4-BE49-F238E27FC236}">
                <a16:creationId xmlns:a16="http://schemas.microsoft.com/office/drawing/2014/main" id="{8B93AF18-7E70-2FCF-3651-1FCFAE3E697A}"/>
              </a:ext>
            </a:extLst>
          </p:cNvPr>
          <p:cNvSpPr>
            <a:spLocks noGrp="1"/>
          </p:cNvSpPr>
          <p:nvPr/>
        </p:nvSpPr>
        <p:spPr>
          <a:xfrm>
            <a:off x="0" y="5013176"/>
            <a:ext cx="8820472" cy="1701972"/>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1" algn="l"/>
            <a:endParaRPr lang="en-GB" dirty="0">
              <a:latin typeface="SassoonPrimaryInfant" pitchFamily="2" charset="0"/>
              <a:cs typeface="Arial" pitchFamily="34" charset="0"/>
            </a:endParaRPr>
          </a:p>
          <a:p>
            <a:pPr lvl="1"/>
            <a:r>
              <a:rPr lang="en-GB" dirty="0">
                <a:latin typeface="SassoonPrimaryInfant" pitchFamily="2" charset="0"/>
                <a:cs typeface="Arial" pitchFamily="34" charset="0"/>
              </a:rPr>
              <a:t>NAMES IN EVERYTHING!</a:t>
            </a:r>
          </a:p>
          <a:p>
            <a:pPr lvl="1"/>
            <a:r>
              <a:rPr lang="en-GB" sz="2000" dirty="0">
                <a:latin typeface="SassoonPrimaryInfant" pitchFamily="2" charset="0"/>
                <a:cs typeface="Arial" pitchFamily="34" charset="0"/>
              </a:rPr>
              <a:t>If you do not have a marker for writing your child’s name, please let a member of staff know and we can write it in.</a:t>
            </a:r>
          </a:p>
          <a:p>
            <a:pPr lvl="1" algn="l"/>
            <a:endParaRPr lang="en-GB" dirty="0">
              <a:latin typeface="Arial" pitchFamily="34" charset="0"/>
              <a:cs typeface="Arial" pitchFamily="34" charset="0"/>
            </a:endParaRPr>
          </a:p>
          <a:p>
            <a:pPr lvl="1" algn="l">
              <a:buFont typeface="Arial" pitchFamily="34" charset="0"/>
              <a:buChar char="•"/>
            </a:pPr>
            <a:endParaRPr lang="en-GB" dirty="0">
              <a:solidFill>
                <a:srgbClr val="FFFF00"/>
              </a:solidFill>
            </a:endParaRPr>
          </a:p>
        </p:txBody>
      </p:sp>
    </p:spTree>
    <p:extLst>
      <p:ext uri="{BB962C8B-B14F-4D97-AF65-F5344CB8AC3E}">
        <p14:creationId xmlns:p14="http://schemas.microsoft.com/office/powerpoint/2010/main" val="355633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748464" cy="980728"/>
          </a:xfrm>
        </p:spPr>
        <p:txBody>
          <a:bodyPr/>
          <a:lstStyle/>
          <a:p>
            <a:pPr algn="ctr"/>
            <a:r>
              <a:rPr lang="en-GB" dirty="0">
                <a:solidFill>
                  <a:schemeClr val="accent3">
                    <a:lumMod val="60000"/>
                    <a:lumOff val="40000"/>
                  </a:schemeClr>
                </a:solidFill>
              </a:rPr>
              <a:t>School Meals</a:t>
            </a:r>
          </a:p>
        </p:txBody>
      </p:sp>
      <p:sp>
        <p:nvSpPr>
          <p:cNvPr id="3" name="Content Placeholder 2"/>
          <p:cNvSpPr>
            <a:spLocks noGrp="1"/>
          </p:cNvSpPr>
          <p:nvPr>
            <p:ph type="body" idx="1"/>
          </p:nvPr>
        </p:nvSpPr>
        <p:spPr>
          <a:xfrm>
            <a:off x="431032" y="3356992"/>
            <a:ext cx="8712968" cy="3744416"/>
          </a:xfrm>
        </p:spPr>
        <p:txBody>
          <a:bodyPr>
            <a:normAutofit/>
          </a:bodyPr>
          <a:lstStyle/>
          <a:p>
            <a:pPr lvl="1">
              <a:buFont typeface="Arial" pitchFamily="34" charset="0"/>
              <a:buChar char="•"/>
            </a:pPr>
            <a:endParaRPr lang="en-GB" sz="3600" dirty="0">
              <a:solidFill>
                <a:srgbClr val="FFFF00"/>
              </a:solidFill>
            </a:endParaRPr>
          </a:p>
          <a:p>
            <a:pPr lvl="1">
              <a:buNone/>
            </a:pPr>
            <a:endParaRPr lang="en-GB" sz="11200" dirty="0">
              <a:solidFill>
                <a:srgbClr val="FFFF00"/>
              </a:solidFill>
              <a:latin typeface="Arial" pitchFamily="34" charset="0"/>
              <a:cs typeface="Arial" pitchFamily="34" charset="0"/>
            </a:endParaRPr>
          </a:p>
          <a:p>
            <a:pPr lvl="1">
              <a:buNone/>
            </a:pPr>
            <a:endParaRPr lang="en-GB" sz="112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45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pPr>
              <a:buNone/>
            </a:pPr>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p:txBody>
      </p:sp>
      <p:sp>
        <p:nvSpPr>
          <p:cNvPr id="5" name="TextBox 4"/>
          <p:cNvSpPr txBox="1"/>
          <p:nvPr/>
        </p:nvSpPr>
        <p:spPr>
          <a:xfrm>
            <a:off x="251521" y="1556792"/>
            <a:ext cx="8892479" cy="3046988"/>
          </a:xfrm>
          <a:prstGeom prst="rect">
            <a:avLst/>
          </a:prstGeom>
          <a:noFill/>
        </p:spPr>
        <p:txBody>
          <a:bodyPr wrap="square" rtlCol="0">
            <a:spAutoFit/>
          </a:bodyPr>
          <a:lstStyle/>
          <a:p>
            <a:r>
              <a:rPr lang="en-GB" dirty="0">
                <a:latin typeface="SassoonPrimaryInfant" pitchFamily="2" charset="0"/>
                <a:cs typeface="Arial" pitchFamily="34" charset="0"/>
              </a:rPr>
              <a:t>Universal free school meals are provided for all children in Reception, </a:t>
            </a:r>
          </a:p>
          <a:p>
            <a:r>
              <a:rPr lang="en-GB" dirty="0">
                <a:latin typeface="SassoonPrimaryInfant" pitchFamily="2" charset="0"/>
                <a:cs typeface="Arial" pitchFamily="34" charset="0"/>
              </a:rPr>
              <a:t>Y1 &amp; Y2, regardless of income. </a:t>
            </a:r>
          </a:p>
          <a:p>
            <a:endParaRPr lang="en-GB" dirty="0">
              <a:latin typeface="SassoonPrimaryInfant" pitchFamily="2" charset="0"/>
              <a:cs typeface="Arial" pitchFamily="34" charset="0"/>
            </a:endParaRPr>
          </a:p>
          <a:p>
            <a:r>
              <a:rPr lang="en-GB" dirty="0">
                <a:latin typeface="SassoonPrimaryInfant" pitchFamily="2" charset="0"/>
                <a:cs typeface="Arial" pitchFamily="34" charset="0"/>
              </a:rPr>
              <a:t>All children eat on the unit and are offered a hot meal with vegetarian options available. If there is a certain food that you know your child will not eat, please let a member of staff know.</a:t>
            </a:r>
          </a:p>
          <a:p>
            <a:pPr algn="r"/>
            <a:r>
              <a:rPr lang="en-GB" dirty="0">
                <a:latin typeface="SassoonPrimaryInfant" pitchFamily="2" charset="0"/>
                <a:cs typeface="Arial" pitchFamily="34" charset="0"/>
              </a:rPr>
              <a:t>       </a:t>
            </a:r>
          </a:p>
          <a:p>
            <a:r>
              <a:rPr lang="en-GB" dirty="0">
                <a:latin typeface="SassoonPrimaryInfant" pitchFamily="2" charset="0"/>
                <a:cs typeface="Arial" pitchFamily="34" charset="0"/>
              </a:rPr>
              <a:t>Reception children are also provided with a daily morning snack along with milk. All children are offered fruit at home time. A small charge of £1 per week is payable via </a:t>
            </a:r>
            <a:r>
              <a:rPr lang="en-GB" dirty="0" err="1">
                <a:latin typeface="SassoonPrimaryInfant" pitchFamily="2" charset="0"/>
                <a:cs typeface="Arial" pitchFamily="34" charset="0"/>
              </a:rPr>
              <a:t>ParentPay</a:t>
            </a:r>
            <a:r>
              <a:rPr lang="en-GB" dirty="0">
                <a:latin typeface="SassoonPrimaryInfant" pitchFamily="2" charset="0"/>
                <a:cs typeface="Arial" pitchFamily="34" charset="0"/>
              </a:rPr>
              <a:t>.</a:t>
            </a:r>
          </a:p>
          <a:p>
            <a:endParaRPr lang="en-GB" sz="1400" dirty="0">
              <a:latin typeface="Arial" pitchFamily="34" charset="0"/>
              <a:cs typeface="Arial" pitchFamily="34" charset="0"/>
            </a:endParaRPr>
          </a:p>
          <a:p>
            <a:endParaRPr lang="en-GB" sz="1600" dirty="0">
              <a:latin typeface="Arial" pitchFamily="34" charset="0"/>
              <a:cs typeface="Arial" pitchFamily="34" charset="0"/>
            </a:endParaRPr>
          </a:p>
        </p:txBody>
      </p:sp>
      <p:pic>
        <p:nvPicPr>
          <p:cNvPr id="6" name="Picture 2" descr="E:\DCIM\106_PANA\P1060304.JPG"/>
          <p:cNvPicPr>
            <a:picLocks noChangeAspect="1" noChangeArrowheads="1"/>
          </p:cNvPicPr>
          <p:nvPr/>
        </p:nvPicPr>
        <p:blipFill>
          <a:blip r:embed="rId2" cstate="print"/>
          <a:srcRect/>
          <a:stretch>
            <a:fillRect/>
          </a:stretch>
        </p:blipFill>
        <p:spPr bwMode="auto">
          <a:xfrm rot="440921">
            <a:off x="4891956" y="4719274"/>
            <a:ext cx="2381294" cy="1785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E:\DCIM\106_PANA\P1060303.JPG"/>
          <p:cNvPicPr>
            <a:picLocks noChangeAspect="1" noChangeArrowheads="1"/>
          </p:cNvPicPr>
          <p:nvPr/>
        </p:nvPicPr>
        <p:blipFill>
          <a:blip r:embed="rId3" cstate="print"/>
          <a:srcRect/>
          <a:stretch>
            <a:fillRect/>
          </a:stretch>
        </p:blipFill>
        <p:spPr bwMode="auto">
          <a:xfrm rot="20959291">
            <a:off x="1556950" y="4542857"/>
            <a:ext cx="2520280" cy="1890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748464" cy="980728"/>
          </a:xfrm>
        </p:spPr>
        <p:txBody>
          <a:bodyPr/>
          <a:lstStyle/>
          <a:p>
            <a:pPr algn="ctr"/>
            <a:r>
              <a:rPr lang="en-GB" dirty="0">
                <a:solidFill>
                  <a:schemeClr val="accent3">
                    <a:lumMod val="60000"/>
                    <a:lumOff val="40000"/>
                  </a:schemeClr>
                </a:solidFill>
              </a:rPr>
              <a:t>Parent Pay</a:t>
            </a:r>
          </a:p>
        </p:txBody>
      </p:sp>
      <p:sp>
        <p:nvSpPr>
          <p:cNvPr id="3" name="Content Placeholder 2"/>
          <p:cNvSpPr>
            <a:spLocks noGrp="1"/>
          </p:cNvSpPr>
          <p:nvPr>
            <p:ph type="body" idx="1"/>
          </p:nvPr>
        </p:nvSpPr>
        <p:spPr>
          <a:xfrm>
            <a:off x="431032" y="3356992"/>
            <a:ext cx="8712968" cy="3744416"/>
          </a:xfrm>
        </p:spPr>
        <p:txBody>
          <a:bodyPr>
            <a:normAutofit/>
          </a:bodyPr>
          <a:lstStyle/>
          <a:p>
            <a:pPr lvl="1">
              <a:buFont typeface="Arial" pitchFamily="34" charset="0"/>
              <a:buChar char="•"/>
            </a:pPr>
            <a:endParaRPr lang="en-GB" sz="3600" dirty="0">
              <a:solidFill>
                <a:srgbClr val="FFFF00"/>
              </a:solidFill>
            </a:endParaRPr>
          </a:p>
          <a:p>
            <a:pPr lvl="1">
              <a:buNone/>
            </a:pPr>
            <a:endParaRPr lang="en-GB" sz="11200" dirty="0">
              <a:solidFill>
                <a:srgbClr val="FFFF00"/>
              </a:solidFill>
              <a:latin typeface="Arial" pitchFamily="34" charset="0"/>
              <a:cs typeface="Arial" pitchFamily="34" charset="0"/>
            </a:endParaRPr>
          </a:p>
          <a:p>
            <a:pPr lvl="1">
              <a:buNone/>
            </a:pPr>
            <a:endParaRPr lang="en-GB" sz="112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45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pPr>
              <a:buNone/>
            </a:pPr>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p:txBody>
      </p:sp>
      <p:sp>
        <p:nvSpPr>
          <p:cNvPr id="5" name="TextBox 4"/>
          <p:cNvSpPr txBox="1"/>
          <p:nvPr/>
        </p:nvSpPr>
        <p:spPr>
          <a:xfrm>
            <a:off x="251521" y="1556792"/>
            <a:ext cx="8892479" cy="6370975"/>
          </a:xfrm>
          <a:prstGeom prst="rect">
            <a:avLst/>
          </a:prstGeom>
          <a:noFill/>
        </p:spPr>
        <p:txBody>
          <a:bodyPr wrap="square" rtlCol="0">
            <a:spAutoFit/>
          </a:bodyPr>
          <a:lstStyle/>
          <a:p>
            <a:r>
              <a:rPr lang="en-GB" dirty="0" err="1">
                <a:latin typeface="SassoonPrimaryInfant" pitchFamily="2" charset="0"/>
                <a:cs typeface="Arial" panose="020B0604020202020204" pitchFamily="34" charset="0"/>
              </a:rPr>
              <a:t>ParentPay</a:t>
            </a:r>
            <a:r>
              <a:rPr lang="en-GB" dirty="0">
                <a:latin typeface="SassoonPrimaryInfant" pitchFamily="2" charset="0"/>
                <a:cs typeface="Arial" panose="020B0604020202020204" pitchFamily="34" charset="0"/>
              </a:rPr>
              <a:t> is the school online payment system that lets you make secure online payments by credit and debit card.  </a:t>
            </a:r>
          </a:p>
          <a:p>
            <a:pPr>
              <a:buNone/>
            </a:pPr>
            <a:r>
              <a:rPr lang="en-GB" dirty="0">
                <a:latin typeface="SassoonPrimaryInfant" pitchFamily="2" charset="0"/>
                <a:cs typeface="Arial" panose="020B0604020202020204" pitchFamily="34" charset="0"/>
              </a:rPr>
              <a:t> </a:t>
            </a:r>
          </a:p>
          <a:p>
            <a:r>
              <a:rPr lang="en-GB" dirty="0">
                <a:latin typeface="SassoonPrimaryInfant" pitchFamily="2" charset="0"/>
                <a:cs typeface="Arial" panose="020B0604020202020204" pitchFamily="34" charset="0"/>
              </a:rPr>
              <a:t>Hundreds of thousands of parents use </a:t>
            </a:r>
            <a:r>
              <a:rPr lang="en-GB" dirty="0" err="1">
                <a:latin typeface="SassoonPrimaryInfant" pitchFamily="2" charset="0"/>
                <a:cs typeface="Arial" panose="020B0604020202020204" pitchFamily="34" charset="0"/>
              </a:rPr>
              <a:t>ParentPay</a:t>
            </a:r>
            <a:r>
              <a:rPr lang="en-GB" dirty="0">
                <a:latin typeface="SassoonPrimaryInfant" pitchFamily="2" charset="0"/>
                <a:cs typeface="Arial" panose="020B0604020202020204" pitchFamily="34" charset="0"/>
              </a:rPr>
              <a:t> to pay school online. It’s used to make cashless payments in schools for dinner money and activities like trips, clubs and music lessons. </a:t>
            </a:r>
          </a:p>
          <a:p>
            <a:endParaRPr lang="en-GB" dirty="0">
              <a:latin typeface="SassoonPrimaryInfant" pitchFamily="2" charset="0"/>
              <a:cs typeface="Arial" panose="020B0604020202020204" pitchFamily="34" charset="0"/>
            </a:endParaRPr>
          </a:p>
          <a:p>
            <a:r>
              <a:rPr lang="en-GB" dirty="0">
                <a:latin typeface="SassoonPrimaryInfant" pitchFamily="2" charset="0"/>
                <a:cs typeface="Arial" panose="020B0604020202020204" pitchFamily="34" charset="0"/>
              </a:rPr>
              <a:t>You will have a secure online account, activated using a unique activation username and password; you will be prompted to change these and to keep them safe and secure as your Username and Password for future logins.</a:t>
            </a:r>
          </a:p>
          <a:p>
            <a:pPr>
              <a:buNone/>
            </a:pPr>
            <a:endParaRPr lang="en-GB" dirty="0">
              <a:latin typeface="SassoonPrimaryInfant" pitchFamily="2" charset="0"/>
              <a:cs typeface="Arial" panose="020B0604020202020204" pitchFamily="34" charset="0"/>
            </a:endParaRPr>
          </a:p>
          <a:p>
            <a:r>
              <a:rPr lang="en-GB" dirty="0">
                <a:latin typeface="SassoonPrimaryInfant" pitchFamily="2" charset="0"/>
                <a:cs typeface="Arial" panose="020B0604020202020204" pitchFamily="34" charset="0"/>
              </a:rPr>
              <a:t>If you have two or more children at a </a:t>
            </a:r>
            <a:r>
              <a:rPr lang="en-GB" dirty="0" err="1">
                <a:latin typeface="SassoonPrimaryInfant" pitchFamily="2" charset="0"/>
                <a:cs typeface="Arial" panose="020B0604020202020204" pitchFamily="34" charset="0"/>
              </a:rPr>
              <a:t>ParentPay</a:t>
            </a:r>
            <a:r>
              <a:rPr lang="en-GB" dirty="0">
                <a:latin typeface="SassoonPrimaryInfant" pitchFamily="2" charset="0"/>
                <a:cs typeface="Arial" panose="020B0604020202020204" pitchFamily="34" charset="0"/>
              </a:rPr>
              <a:t> school, you only need to activate one account to create your ‘main account’ and then add your other children via the </a:t>
            </a:r>
            <a:r>
              <a:rPr lang="en-GB" b="1" dirty="0">
                <a:latin typeface="SassoonPrimaryInfant" pitchFamily="2" charset="0"/>
                <a:cs typeface="Arial" panose="020B0604020202020204" pitchFamily="34" charset="0"/>
              </a:rPr>
              <a:t>Add a child tab </a:t>
            </a:r>
            <a:r>
              <a:rPr lang="en-GB" dirty="0">
                <a:latin typeface="SassoonPrimaryInfant" pitchFamily="2" charset="0"/>
                <a:cs typeface="Arial" panose="020B0604020202020204" pitchFamily="34" charset="0"/>
              </a:rPr>
              <a:t>on your home page</a:t>
            </a:r>
          </a:p>
          <a:p>
            <a:r>
              <a:rPr lang="en-GB" dirty="0">
                <a:latin typeface="SassoonPrimaryInfant" pitchFamily="2" charset="0"/>
                <a:cs typeface="Arial" panose="020B0604020202020204" pitchFamily="34" charset="0"/>
              </a:rPr>
              <a:t>Please visit www.parentpay.com and activate your account via the </a:t>
            </a:r>
            <a:r>
              <a:rPr lang="en-GB" b="1" dirty="0">
                <a:latin typeface="SassoonPrimaryInfant" pitchFamily="2" charset="0"/>
                <a:cs typeface="Arial" panose="020B0604020202020204" pitchFamily="34" charset="0"/>
              </a:rPr>
              <a:t>Account login </a:t>
            </a:r>
            <a:r>
              <a:rPr lang="en-GB" dirty="0">
                <a:latin typeface="SassoonPrimaryInfant" pitchFamily="2" charset="0"/>
                <a:cs typeface="Arial" panose="020B0604020202020204" pitchFamily="34" charset="0"/>
              </a:rPr>
              <a:t>area on the home page of the site.</a:t>
            </a:r>
          </a:p>
          <a:p>
            <a:pPr>
              <a:buNone/>
            </a:pPr>
            <a:endParaRPr lang="en-GB" dirty="0">
              <a:latin typeface="SassoonPrimaryInfant" pitchFamily="2" charset="0"/>
              <a:cs typeface="Arial" panose="020B0604020202020204" pitchFamily="34" charset="0"/>
            </a:endParaRPr>
          </a:p>
          <a:p>
            <a:pPr>
              <a:buNone/>
            </a:pPr>
            <a:r>
              <a:rPr lang="en-GB" b="1" dirty="0">
                <a:latin typeface="SassoonPrimaryInfant" pitchFamily="2" charset="0"/>
                <a:cs typeface="Arial" panose="020B0604020202020204" pitchFamily="34" charset="0"/>
              </a:rPr>
              <a:t>If you need any support with using this system please speak to a member of the office staff.</a:t>
            </a:r>
            <a:r>
              <a:rPr lang="en-GB" dirty="0"/>
              <a:t/>
            </a:r>
            <a:br>
              <a:rPr lang="en-GB" dirty="0"/>
            </a:br>
            <a:endParaRPr lang="en-GB" dirty="0"/>
          </a:p>
          <a:p>
            <a:endParaRPr lang="en-GB" dirty="0"/>
          </a:p>
          <a:p>
            <a:endParaRPr lang="en-GB" sz="1400" dirty="0">
              <a:latin typeface="Arial" pitchFamily="34" charset="0"/>
              <a:cs typeface="Arial" pitchFamily="34" charset="0"/>
            </a:endParaRPr>
          </a:p>
          <a:p>
            <a:endParaRPr lang="en-GB" sz="1600" dirty="0">
              <a:latin typeface="Arial" pitchFamily="34" charset="0"/>
              <a:cs typeface="Arial" pitchFamily="34" charset="0"/>
            </a:endParaRPr>
          </a:p>
        </p:txBody>
      </p:sp>
    </p:spTree>
    <p:extLst>
      <p:ext uri="{BB962C8B-B14F-4D97-AF65-F5344CB8AC3E}">
        <p14:creationId xmlns:p14="http://schemas.microsoft.com/office/powerpoint/2010/main" val="112239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1"/>
            <a:ext cx="7772400" cy="1296144"/>
          </a:xfrm>
        </p:spPr>
        <p:txBody>
          <a:bodyPr/>
          <a:lstStyle/>
          <a:p>
            <a:pPr algn="ctr"/>
            <a:r>
              <a:rPr lang="en-GB" dirty="0">
                <a:solidFill>
                  <a:schemeClr val="accent2">
                    <a:lumMod val="60000"/>
                    <a:lumOff val="40000"/>
                  </a:schemeClr>
                </a:solidFill>
              </a:rPr>
              <a:t>Speaking &amp; listening</a:t>
            </a:r>
            <a:endParaRPr lang="en-US" dirty="0">
              <a:solidFill>
                <a:schemeClr val="accent2">
                  <a:lumMod val="60000"/>
                  <a:lumOff val="40000"/>
                </a:schemeClr>
              </a:solidFill>
            </a:endParaRPr>
          </a:p>
        </p:txBody>
      </p:sp>
      <p:sp>
        <p:nvSpPr>
          <p:cNvPr id="3" name="Subtitle 2"/>
          <p:cNvSpPr>
            <a:spLocks noGrp="1"/>
          </p:cNvSpPr>
          <p:nvPr>
            <p:ph type="subTitle" idx="1"/>
          </p:nvPr>
        </p:nvSpPr>
        <p:spPr>
          <a:xfrm>
            <a:off x="0" y="1484784"/>
            <a:ext cx="9144000" cy="4923928"/>
          </a:xfrm>
        </p:spPr>
        <p:txBody>
          <a:bodyPr>
            <a:normAutofit fontScale="92500" lnSpcReduction="10000"/>
          </a:bodyPr>
          <a:lstStyle/>
          <a:p>
            <a:pPr lvl="1" algn="l"/>
            <a:r>
              <a:rPr lang="en-GB" sz="2200" dirty="0">
                <a:latin typeface="SassoonPrimaryInfant" pitchFamily="2" charset="0"/>
              </a:rPr>
              <a:t>The most important skills to help your child succeed in their education are speaking and listening skills.</a:t>
            </a:r>
          </a:p>
          <a:p>
            <a:pPr lvl="1" algn="l"/>
            <a:r>
              <a:rPr lang="en-GB" sz="2200" dirty="0">
                <a:latin typeface="SassoonPrimaryInfant" pitchFamily="2" charset="0"/>
              </a:rPr>
              <a:t>It is vital that your child is able to speak to others using vocabulary appropriate to their development. It is equally important that they listen to others and can process what is being said to them</a:t>
            </a:r>
          </a:p>
          <a:p>
            <a:pPr lvl="1" algn="l"/>
            <a:endParaRPr lang="en-GB" sz="2200" dirty="0">
              <a:latin typeface="SassoonPrimaryInfant" pitchFamily="2" charset="0"/>
            </a:endParaRPr>
          </a:p>
          <a:p>
            <a:pPr lvl="1" algn="l"/>
            <a:r>
              <a:rPr lang="en-GB" sz="2200" dirty="0">
                <a:latin typeface="SassoonPrimaryInfant" pitchFamily="2" charset="0"/>
              </a:rPr>
              <a:t>You can help your child by:</a:t>
            </a:r>
          </a:p>
          <a:p>
            <a:pPr lvl="1" algn="l">
              <a:buFont typeface="Arial" pitchFamily="34" charset="0"/>
              <a:buChar char="•"/>
            </a:pPr>
            <a:r>
              <a:rPr lang="en-GB" sz="2200" dirty="0">
                <a:latin typeface="SassoonPrimaryInfant" pitchFamily="2" charset="0"/>
              </a:rPr>
              <a:t>Playing simple games like guess who, eye spy</a:t>
            </a:r>
          </a:p>
          <a:p>
            <a:pPr lvl="1" algn="l">
              <a:buFont typeface="Arial" pitchFamily="34" charset="0"/>
              <a:buChar char="•"/>
            </a:pPr>
            <a:r>
              <a:rPr lang="en-GB" sz="2200" dirty="0">
                <a:latin typeface="SassoonPrimaryInfant" pitchFamily="2" charset="0"/>
              </a:rPr>
              <a:t>Reading stories together</a:t>
            </a:r>
          </a:p>
          <a:p>
            <a:pPr lvl="1" algn="l">
              <a:buFont typeface="Arial" pitchFamily="34" charset="0"/>
              <a:buChar char="•"/>
            </a:pPr>
            <a:r>
              <a:rPr lang="en-GB" sz="2200" dirty="0">
                <a:latin typeface="SassoonPrimaryInfant" pitchFamily="2" charset="0"/>
              </a:rPr>
              <a:t>Looking at you child and getting down to </a:t>
            </a:r>
          </a:p>
          <a:p>
            <a:pPr lvl="1" algn="l"/>
            <a:r>
              <a:rPr lang="en-GB" sz="2200" dirty="0">
                <a:latin typeface="SassoonPrimaryInfant" pitchFamily="2" charset="0"/>
              </a:rPr>
              <a:t>their level before you speak to them</a:t>
            </a:r>
          </a:p>
          <a:p>
            <a:pPr lvl="1" algn="l"/>
            <a:r>
              <a:rPr lang="en-GB" sz="2200" dirty="0">
                <a:latin typeface="SassoonPrimaryInfant" pitchFamily="2" charset="0"/>
              </a:rPr>
              <a:t>Reminding your child to give eye contact when your </a:t>
            </a:r>
          </a:p>
          <a:p>
            <a:pPr lvl="1" algn="l"/>
            <a:r>
              <a:rPr lang="en-GB" sz="2200" dirty="0">
                <a:latin typeface="SassoonPrimaryInfant" pitchFamily="2" charset="0"/>
              </a:rPr>
              <a:t>speaking (pause mid sentence to prompt them to look back)</a:t>
            </a:r>
          </a:p>
          <a:p>
            <a:pPr lvl="1" algn="l">
              <a:buFont typeface="Arial" pitchFamily="34" charset="0"/>
              <a:buChar char="•"/>
            </a:pPr>
            <a:r>
              <a:rPr lang="en-GB" sz="2200" dirty="0">
                <a:latin typeface="SassoonPrimaryInfant" pitchFamily="2" charset="0"/>
              </a:rPr>
              <a:t>Modelling  correct language at all times</a:t>
            </a:r>
          </a:p>
          <a:p>
            <a:pPr lvl="1" algn="l"/>
            <a:endParaRPr lang="en-GB" sz="2000" dirty="0">
              <a:latin typeface="Arial" pitchFamily="34" charset="0"/>
              <a:cs typeface="Arial" pitchFamily="34" charset="0"/>
            </a:endParaRPr>
          </a:p>
        </p:txBody>
      </p:sp>
      <p:pic>
        <p:nvPicPr>
          <p:cNvPr id="6" name="Picture 5" descr="E:\DCIM\106_PANA\P1060255.JPG"/>
          <p:cNvPicPr>
            <a:picLocks noChangeAspect="1" noChangeArrowheads="1"/>
          </p:cNvPicPr>
          <p:nvPr/>
        </p:nvPicPr>
        <p:blipFill>
          <a:blip r:embed="rId2" cstate="print"/>
          <a:srcRect/>
          <a:stretch>
            <a:fillRect/>
          </a:stretch>
        </p:blipFill>
        <p:spPr bwMode="auto">
          <a:xfrm>
            <a:off x="7286644" y="4143380"/>
            <a:ext cx="1620180" cy="216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1" name="Picture 1"/>
          <p:cNvPicPr>
            <a:picLocks noChangeAspect="1" noChangeArrowheads="1"/>
          </p:cNvPicPr>
          <p:nvPr/>
        </p:nvPicPr>
        <p:blipFill>
          <a:blip r:embed="rId3" cstate="print"/>
          <a:srcRect l="39532" t="29297" r="39055" b="34570"/>
          <a:stretch>
            <a:fillRect/>
          </a:stretch>
        </p:blipFill>
        <p:spPr bwMode="auto">
          <a:xfrm>
            <a:off x="6234036" y="2924944"/>
            <a:ext cx="1434897" cy="1361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387025"/>
      </a:dk2>
      <a:lt2>
        <a:srgbClr val="CAE9C0"/>
      </a:lt2>
      <a:accent1>
        <a:srgbClr val="008000"/>
      </a:accent1>
      <a:accent2>
        <a:srgbClr val="FFF654"/>
      </a:accent2>
      <a:accent3>
        <a:srgbClr val="FEF000"/>
      </a:accent3>
      <a:accent4>
        <a:srgbClr val="92D050"/>
      </a:accent4>
      <a:accent5>
        <a:srgbClr val="7CCA62"/>
      </a:accent5>
      <a:accent6>
        <a:srgbClr val="A5C249"/>
      </a:accent6>
      <a:hlink>
        <a:srgbClr val="E2D700"/>
      </a:hlink>
      <a:folHlink>
        <a:srgbClr val="0B539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9360</TotalTime>
  <Words>1582</Words>
  <Application>Microsoft Office PowerPoint</Application>
  <PresentationFormat>On-screen Show (4:3)</PresentationFormat>
  <Paragraphs>181</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Constantia</vt:lpstr>
      <vt:lpstr>SassoonPrimaryInfant</vt:lpstr>
      <vt:lpstr>Wingdings 2</vt:lpstr>
      <vt:lpstr>Flow</vt:lpstr>
      <vt:lpstr> St Thomas of Canterbury Reception Welcome Meeting</vt:lpstr>
      <vt:lpstr>St Thomas of Canterbury Key Reception Staff</vt:lpstr>
      <vt:lpstr>Transition into Reception</vt:lpstr>
      <vt:lpstr>A Busy Day!</vt:lpstr>
      <vt:lpstr>The curriculum</vt:lpstr>
      <vt:lpstr>What your child will need for Reception</vt:lpstr>
      <vt:lpstr>School Meals</vt:lpstr>
      <vt:lpstr>Parent Pay</vt:lpstr>
      <vt:lpstr>Speaking &amp; listening</vt:lpstr>
      <vt:lpstr>Key skills to support your child</vt:lpstr>
      <vt:lpstr>Parent Partnership Recycling &amp; Junk Modelling</vt:lpstr>
      <vt:lpstr>Parent Partnership Monday Morning Read</vt:lpstr>
      <vt:lpstr>Parent Partnership Homework &amp; Wow Slips</vt:lpstr>
      <vt:lpstr>Birthdays </vt:lpstr>
      <vt:lpstr>School Website</vt:lpstr>
      <vt:lpstr>School Website - EYFS</vt:lpstr>
      <vt:lpstr>Thank you for your time </vt:lpstr>
    </vt:vector>
  </TitlesOfParts>
  <Company>Salford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EYFS Parents’ Meeting</dc:title>
  <dc:creator>John-Paul</dc:creator>
  <cp:lastModifiedBy>Leveridge, Leona</cp:lastModifiedBy>
  <cp:revision>1074</cp:revision>
  <dcterms:created xsi:type="dcterms:W3CDTF">2012-06-17T20:25:00Z</dcterms:created>
  <dcterms:modified xsi:type="dcterms:W3CDTF">2023-09-19T15:39:39Z</dcterms:modified>
</cp:coreProperties>
</file>