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6" r:id="rId2"/>
    <p:sldId id="257" r:id="rId3"/>
    <p:sldId id="266" r:id="rId4"/>
    <p:sldId id="267" r:id="rId5"/>
    <p:sldId id="263" r:id="rId6"/>
    <p:sldId id="258" r:id="rId7"/>
    <p:sldId id="270" r:id="rId8"/>
    <p:sldId id="272" r:id="rId9"/>
    <p:sldId id="269" r:id="rId10"/>
    <p:sldId id="274" r:id="rId11"/>
    <p:sldId id="275" r:id="rId12"/>
    <p:sldId id="273" r:id="rId13"/>
    <p:sldId id="276" r:id="rId14"/>
    <p:sldId id="260" r:id="rId15"/>
    <p:sldId id="268" r:id="rId16"/>
    <p:sldId id="259" r:id="rId17"/>
    <p:sldId id="264" r:id="rId18"/>
    <p:sldId id="261" r:id="rId19"/>
    <p:sldId id="277" r:id="rId20"/>
    <p:sldId id="278" r:id="rId21"/>
    <p:sldId id="265" r:id="rId2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00" autoAdjust="0"/>
  </p:normalViewPr>
  <p:slideViewPr>
    <p:cSldViewPr snapToGrid="0">
      <p:cViewPr varScale="1">
        <p:scale>
          <a:sx n="73" d="100"/>
          <a:sy n="73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26075-8162-4C9D-8378-B9A2E3FCAB7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FB9C2-42F8-4D4E-901F-A92752C562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4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00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72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8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533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632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Loni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453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Loni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10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Loni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3393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Loni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17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72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410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1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2258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62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9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39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Amanda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45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2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58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84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Jade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FB9C2-42F8-4D4E-901F-A92752C562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11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4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17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5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064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101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59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6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3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8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88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2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8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05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6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3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7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78FAB-22D2-45E3-B09D-D48695A71B9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2BBD2D-DF7D-4512-864D-CC5BC9CCF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microsoft.com/office/2007/relationships/hdphoto" Target="../media/hdphoto1.wdp"/><Relationship Id="rId1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717" y="-529166"/>
            <a:ext cx="7766936" cy="1646302"/>
          </a:xfrm>
        </p:spPr>
        <p:txBody>
          <a:bodyPr/>
          <a:lstStyle/>
          <a:p>
            <a:r>
              <a:rPr lang="en-GB" sz="6000" dirty="0" smtClean="0"/>
              <a:t>Early Mathematics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9517" y="1171708"/>
            <a:ext cx="7766936" cy="109689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Supporting children with early number &amp; Shape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56" y="2111972"/>
            <a:ext cx="5401429" cy="4563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9884" t="20788" r="29630" b="26494"/>
          <a:stretch/>
        </p:blipFill>
        <p:spPr>
          <a:xfrm rot="4895641">
            <a:off x="9666578" y="1773507"/>
            <a:ext cx="2467151" cy="1806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8134" t="24320" r="30393" b="33288"/>
          <a:stretch/>
        </p:blipFill>
        <p:spPr>
          <a:xfrm rot="532623">
            <a:off x="7254600" y="1951584"/>
            <a:ext cx="2680877" cy="203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37981" t="23777" r="39561" b="21603"/>
          <a:stretch/>
        </p:blipFill>
        <p:spPr>
          <a:xfrm rot="20676808">
            <a:off x="6231521" y="3919144"/>
            <a:ext cx="1764984" cy="2413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47532" t="20898" r="33845" b="33623"/>
          <a:stretch/>
        </p:blipFill>
        <p:spPr>
          <a:xfrm rot="947566">
            <a:off x="9975636" y="3984871"/>
            <a:ext cx="1830199" cy="2512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47624" t="31351" r="33128" b="22060"/>
          <a:stretch/>
        </p:blipFill>
        <p:spPr>
          <a:xfrm rot="155809">
            <a:off x="8186788" y="4042583"/>
            <a:ext cx="1833690" cy="2495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816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1136482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Composition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655" y="169750"/>
            <a:ext cx="1764290" cy="1752256"/>
          </a:xfrm>
          <a:prstGeom prst="rect">
            <a:avLst/>
          </a:prstGeom>
        </p:spPr>
      </p:pic>
      <p:pic>
        <p:nvPicPr>
          <p:cNvPr id="4098" name="Picture 2" descr="Friday 15th January 2021. Maths Home Learning for Clee Class and Earls Hill  Reception (Cygnets) | Holy Trinity CE Primary Academy and Nurs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05" y="2909454"/>
            <a:ext cx="2219099" cy="22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iday 15th January 2021. Maths Home Learning for Clee Class and Earls Hill  Reception (Cygnets) | Holy Trinity CE Primary Academy and Nurs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32" y="2909454"/>
            <a:ext cx="2195741" cy="22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9466" y="5578088"/>
            <a:ext cx="58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4 and 3 make 7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252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8625" y="1144724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Composition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655" y="169750"/>
            <a:ext cx="1764290" cy="1752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6982" y="5990579"/>
            <a:ext cx="58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Part whole Model  </a:t>
            </a:r>
            <a:endParaRPr lang="en-GB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980" y="1922006"/>
            <a:ext cx="3722035" cy="41762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6394" y="2267421"/>
            <a:ext cx="1255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 smtClean="0"/>
              <a:t>6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170340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046464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Comparison 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43" y="80511"/>
            <a:ext cx="1647952" cy="1636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402" y="2874191"/>
            <a:ext cx="4192415" cy="3733870"/>
          </a:xfrm>
          <a:prstGeom prst="rect">
            <a:avLst/>
          </a:prstGeom>
        </p:spPr>
      </p:pic>
      <p:pic>
        <p:nvPicPr>
          <p:cNvPr id="5122" name="Picture 2" descr="11,200+ Water Cup Clip Art Stock Illustrations, Royalty-Free Vector  Graphics &amp; Clip Art - i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8" t="27610" r="2643" b="28998"/>
          <a:stretch/>
        </p:blipFill>
        <p:spPr bwMode="auto">
          <a:xfrm>
            <a:off x="6092042" y="3508602"/>
            <a:ext cx="4496398" cy="309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469578" y="2893086"/>
            <a:ext cx="2375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92D050"/>
                </a:solidFill>
              </a:rPr>
              <a:t>More or less</a:t>
            </a:r>
            <a:r>
              <a:rPr lang="en-GB" sz="2400" dirty="0" smtClean="0">
                <a:solidFill>
                  <a:srgbClr val="92D050"/>
                </a:solidFill>
              </a:rPr>
              <a:t>?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67" y="80511"/>
            <a:ext cx="9267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973109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Shape</a:t>
            </a:r>
            <a:r>
              <a:rPr lang="en-GB" sz="3200" dirty="0" smtClean="0"/>
              <a:t>, Space &amp; Measure</a:t>
            </a:r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4092" y="80511"/>
            <a:ext cx="1864057" cy="1851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09" y="1801820"/>
            <a:ext cx="3275602" cy="2965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79" y="2675516"/>
            <a:ext cx="3410344" cy="3132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4791" y="2511891"/>
            <a:ext cx="4443358" cy="1209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4791" y="3931084"/>
            <a:ext cx="4443358" cy="10381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1039" y="5178416"/>
            <a:ext cx="3070806" cy="15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5392"/>
            <a:ext cx="95372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What does Maths look like in Reception?</a:t>
            </a:r>
            <a:endParaRPr lang="en-GB" sz="45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5122" name="Picture 2" descr="Balanced Scale Clip Art - Balanced Scale Vector Imag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60" y="823314"/>
            <a:ext cx="11351080" cy="593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15408" y="2410380"/>
            <a:ext cx="4663858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Learning through play</a:t>
            </a:r>
          </a:p>
          <a:p>
            <a:pPr algn="ctr"/>
            <a:r>
              <a:rPr lang="en-GB" dirty="0" smtClean="0">
                <a:latin typeface="SassoonPrimaryInfant" pitchFamily="2" charset="0"/>
              </a:rPr>
              <a:t>Develops </a:t>
            </a:r>
            <a:r>
              <a:rPr lang="en-GB" dirty="0">
                <a:latin typeface="SassoonPrimaryInfant" pitchFamily="2" charset="0"/>
              </a:rPr>
              <a:t>a Strong Foundation for Mathematical </a:t>
            </a:r>
            <a:r>
              <a:rPr lang="en-GB" dirty="0" smtClean="0">
                <a:latin typeface="SassoonPrimaryInfant" pitchFamily="2" charset="0"/>
              </a:rPr>
              <a:t>Thinking</a:t>
            </a:r>
          </a:p>
          <a:p>
            <a:pPr algn="ctr"/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>
                <a:latin typeface="SassoonPrimaryInfant" pitchFamily="2" charset="0"/>
              </a:rPr>
              <a:t>Encourages Critical Thinking and </a:t>
            </a:r>
            <a:r>
              <a:rPr lang="en-GB" dirty="0" smtClean="0">
                <a:latin typeface="SassoonPrimaryInfant" pitchFamily="2" charset="0"/>
              </a:rPr>
              <a:t>Problem-Solving</a:t>
            </a:r>
          </a:p>
          <a:p>
            <a:pPr algn="ctr"/>
            <a:r>
              <a:rPr lang="en-GB" dirty="0" smtClean="0">
                <a:latin typeface="SassoonPrimaryInfant" pitchFamily="2" charset="0"/>
              </a:rPr>
              <a:t>Makes </a:t>
            </a:r>
            <a:r>
              <a:rPr lang="en-GB" dirty="0">
                <a:latin typeface="SassoonPrimaryInfant" pitchFamily="2" charset="0"/>
              </a:rPr>
              <a:t>Maths Fun and </a:t>
            </a:r>
            <a:r>
              <a:rPr lang="en-GB" dirty="0" smtClean="0">
                <a:latin typeface="SassoonPrimaryInfant" pitchFamily="2" charset="0"/>
              </a:rPr>
              <a:t>Engaging</a:t>
            </a:r>
          </a:p>
          <a:p>
            <a:pPr algn="ctr"/>
            <a:r>
              <a:rPr lang="en-GB" dirty="0" smtClean="0">
                <a:latin typeface="SassoonPrimaryInfant" pitchFamily="2" charset="0"/>
              </a:rPr>
              <a:t> </a:t>
            </a:r>
            <a:r>
              <a:rPr lang="en-GB" dirty="0">
                <a:latin typeface="SassoonPrimaryInfant" pitchFamily="2" charset="0"/>
              </a:rPr>
              <a:t>Supports Real-World Application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Infant" pitchFamily="2" charset="0"/>
              </a:rPr>
              <a:t> </a:t>
            </a:r>
            <a:r>
              <a:rPr lang="en-GB" dirty="0" smtClean="0">
                <a:latin typeface="SassoonPrimaryInfant" pitchFamily="2" charset="0"/>
              </a:rPr>
              <a:t>Enhances </a:t>
            </a:r>
            <a:r>
              <a:rPr lang="en-GB" dirty="0">
                <a:latin typeface="SassoonPrimaryInfant" pitchFamily="2" charset="0"/>
              </a:rPr>
              <a:t>Social and Communication Skills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Infa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31" y="2510588"/>
            <a:ext cx="474422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Adult led learning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assoonPrimaryType" pitchFamily="2" charset="0"/>
              </a:rPr>
              <a:t>Maths sessions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assoonPrimaryType" pitchFamily="2" charset="0"/>
              </a:rPr>
              <a:t>Mental &amp; oral Counting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SassoonPrimaryType" pitchFamily="2" charset="0"/>
              </a:rPr>
              <a:t>Daily Calendar Maths </a:t>
            </a:r>
            <a:endParaRPr lang="en-GB" sz="2400" dirty="0"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4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33" y="1513056"/>
            <a:ext cx="6989523" cy="48209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2861"/>
            <a:ext cx="95372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What does Maths look like in Reception?</a:t>
            </a:r>
            <a:endParaRPr lang="en-GB" sz="45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29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45156" y="157646"/>
            <a:ext cx="1109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The Counting Principles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" y="1001636"/>
            <a:ext cx="6716062" cy="1467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06083"/>
            <a:ext cx="6601302" cy="1016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61" y="3509351"/>
            <a:ext cx="6563641" cy="971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42" y="4504154"/>
            <a:ext cx="6477460" cy="1114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42" y="5618736"/>
            <a:ext cx="6477460" cy="11828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2570" y="1344400"/>
            <a:ext cx="1825109" cy="867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/>
          <a:srcRect b="52833"/>
          <a:stretch/>
        </p:blipFill>
        <p:spPr>
          <a:xfrm>
            <a:off x="6648155" y="2840968"/>
            <a:ext cx="2611943" cy="457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5270" y="3733983"/>
            <a:ext cx="2400635" cy="5525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5209" y="3583237"/>
            <a:ext cx="549256" cy="8187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60098" y="4569140"/>
            <a:ext cx="1355434" cy="984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98136" y="4481037"/>
            <a:ext cx="902689" cy="10914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48638" y="4672908"/>
            <a:ext cx="2133898" cy="885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03820" y="5743255"/>
            <a:ext cx="1744871" cy="10484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17679" y="5660835"/>
            <a:ext cx="884838" cy="11541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t="41383"/>
          <a:stretch/>
        </p:blipFill>
        <p:spPr>
          <a:xfrm>
            <a:off x="9306951" y="2763365"/>
            <a:ext cx="2458108" cy="5352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0710" y="1528236"/>
            <a:ext cx="3023973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Move it to prove it 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341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7" y="907170"/>
            <a:ext cx="6716062" cy="1905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152249" y="176746"/>
            <a:ext cx="1109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1:1 Correspondence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134" t="24320" r="30393" b="33288"/>
          <a:stretch/>
        </p:blipFill>
        <p:spPr>
          <a:xfrm>
            <a:off x="612775" y="2890607"/>
            <a:ext cx="4844873" cy="3668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2" descr="Hands hand outline clipart kid - Clip 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5024" y="596163"/>
            <a:ext cx="2003092" cy="258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67" y="3095983"/>
            <a:ext cx="3382831" cy="1390844"/>
          </a:xfrm>
          <a:prstGeom prst="rect">
            <a:avLst/>
          </a:prstGeom>
        </p:spPr>
      </p:pic>
      <p:sp>
        <p:nvSpPr>
          <p:cNvPr id="8" name="AutoShape 4" descr="Speaking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0" b="97429" l="6522" r="96522"/>
                    </a14:imgEffect>
                  </a14:imgLayer>
                </a14:imgProps>
              </a:ext>
            </a:extLst>
          </a:blip>
          <a:srcRect r="48406" b="19061"/>
          <a:stretch/>
        </p:blipFill>
        <p:spPr>
          <a:xfrm>
            <a:off x="6315085" y="4486827"/>
            <a:ext cx="1936229" cy="231115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8251314" y="4725075"/>
            <a:ext cx="1195166" cy="853193"/>
          </a:xfrm>
          <a:prstGeom prst="wedgeEllipseCallout">
            <a:avLst>
              <a:gd name="adj1" fmla="val -80984"/>
              <a:gd name="adj2" fmla="val 6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1,2,3!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9326690" y="1410775"/>
            <a:ext cx="245065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Move it to prove it !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9627985" y="3421299"/>
            <a:ext cx="245065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Use your eyes…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741346" y="4898345"/>
            <a:ext cx="2337293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..and your counting voice!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71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6308" y="302134"/>
            <a:ext cx="1109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Supporting with Maths at home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618" y="4759432"/>
            <a:ext cx="1922958" cy="183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9598" y="1238977"/>
            <a:ext cx="111238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Creating a positive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culture around Maths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Developing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children’s awareness of number sense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Follow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the children’s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interests and encourage learning through play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Incorporating number into everyday tasks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D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emonstrate your own curiosity of Maths ‘I wonder…’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Home learning 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activities 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  <a:p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780" y="4759432"/>
            <a:ext cx="1790655" cy="1831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4874" y="4634443"/>
            <a:ext cx="1457651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261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6308" y="249883"/>
            <a:ext cx="1109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Supporting with Maths at home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1026" name="Picture 2" descr="Are we witnessing the death of pennies? | World Fin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7" y="1320232"/>
            <a:ext cx="2802981" cy="210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NRA 6-Piece Dinner Spoons Set Soup Spoons Heavy Duty Stainless Steel  Silver Cutlery Set 8 inches (6 Spoons) : Amazon.co.uk: Home &amp; Kitch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283" y="1231033"/>
            <a:ext cx="2196682" cy="21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mbo Wooden Pegs XXL Pe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34" y="1231033"/>
            <a:ext cx="2280633" cy="228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uy Heinz Stash Tins: Stash Cans from Shiva On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8" y="3280408"/>
            <a:ext cx="2952563" cy="29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40+ Lego Brick Stack Plastic Block Stock Photos, Pictures &amp; Royalty-Free  Images - iSto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71" y="3369895"/>
            <a:ext cx="2741687" cy="181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aircases &amp; Big Steps {Part One} - The Inspired Room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3"/>
          <a:stretch/>
        </p:blipFill>
        <p:spPr bwMode="auto">
          <a:xfrm>
            <a:off x="9868354" y="286478"/>
            <a:ext cx="1824369" cy="30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iant Playing Cards 52 Pack 18cm x 10cm Jumbo Foam Large Party Game Deck  Poker | eB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65" y="1347645"/>
            <a:ext cx="2159593" cy="17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5 Natural loose parts for outdoor learn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95" y="5096918"/>
            <a:ext cx="2429958" cy="16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9195" y="3726287"/>
            <a:ext cx="2751480" cy="2827911"/>
          </a:xfrm>
          <a:prstGeom prst="rect">
            <a:avLst/>
          </a:prstGeom>
        </p:spPr>
      </p:pic>
      <p:pic>
        <p:nvPicPr>
          <p:cNvPr id="1042" name="Picture 18" descr="Extra Large Egg Boxes (2x6)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297" y="3726287"/>
            <a:ext cx="2991394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44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81500" y="168441"/>
            <a:ext cx="12116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The Maths Journey – </a:t>
            </a:r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Early learning Goals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0325304" y="1944113"/>
            <a:ext cx="1201678" cy="3643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372" y="1175992"/>
            <a:ext cx="7906853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6308" y="249883"/>
            <a:ext cx="11090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Supporting with Maths at home</a:t>
            </a:r>
            <a:endParaRPr lang="en-GB" sz="5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76" y="1635087"/>
            <a:ext cx="8874636" cy="32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575" y="742771"/>
            <a:ext cx="11508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Maths Stay &amp; Play</a:t>
            </a:r>
            <a:endParaRPr lang="en-GB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975" y="2009202"/>
            <a:ext cx="1120040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SassoonPrimaryInfant" pitchFamily="2" charset="0"/>
              </a:rPr>
              <a:t>9.30-10.00am</a:t>
            </a:r>
          </a:p>
          <a:p>
            <a:r>
              <a:rPr lang="en-GB" sz="2800" dirty="0" smtClean="0">
                <a:latin typeface="SassoonPrimaryInfant" pitchFamily="2" charset="0"/>
              </a:rPr>
              <a:t>Challenge frames</a:t>
            </a:r>
            <a:endParaRPr lang="en-GB" sz="2800" dirty="0" smtClean="0">
              <a:latin typeface="SassoonPrimaryInfant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SassoonPrimaryInfant" pitchFamily="2" charset="0"/>
              </a:rPr>
              <a:t>Vocabulary </a:t>
            </a:r>
            <a:r>
              <a:rPr lang="en-GB" sz="2800" dirty="0" smtClean="0">
                <a:latin typeface="SassoonPrimaryInfant" pitchFamily="2" charset="0"/>
              </a:rPr>
              <a:t>to model throughout the activity</a:t>
            </a:r>
            <a:endParaRPr lang="en-GB" sz="2800" dirty="0" smtClean="0">
              <a:latin typeface="SassoonPrimaryInfant" pitchFamily="2" charset="0"/>
            </a:endParaRPr>
          </a:p>
          <a:p>
            <a:pPr marL="457200" indent="-457200">
              <a:buFontTx/>
              <a:buChar char="-"/>
            </a:pPr>
            <a:r>
              <a:rPr lang="en-GB" sz="2800" dirty="0" smtClean="0">
                <a:latin typeface="SassoonPrimaryInfant" pitchFamily="2" charset="0"/>
              </a:rPr>
              <a:t>Suggested comments/questioning to support the </a:t>
            </a:r>
            <a:r>
              <a:rPr lang="en-GB" sz="2800" dirty="0" smtClean="0">
                <a:latin typeface="SassoonPrimaryInfant" pitchFamily="2" charset="0"/>
              </a:rPr>
              <a:t>learning</a:t>
            </a:r>
          </a:p>
          <a:p>
            <a:r>
              <a:rPr lang="en-GB" sz="2800" dirty="0" smtClean="0">
                <a:latin typeface="SassoonPrimaryInfant" pitchFamily="2" charset="0"/>
              </a:rPr>
              <a:t> </a:t>
            </a:r>
            <a:r>
              <a:rPr lang="en-GB" sz="2800" dirty="0" smtClean="0">
                <a:latin typeface="SassoonPrimaryInfant" pitchFamily="2" charset="0"/>
              </a:rPr>
              <a:t>task </a:t>
            </a:r>
          </a:p>
        </p:txBody>
      </p:sp>
      <p:sp>
        <p:nvSpPr>
          <p:cNvPr id="8" name="AutoShape 2" descr="Free Suitca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0" name="Picture 2" descr="5,172 Clip Art Thank You Royalty-Free Photos and Stock Images | Shutter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79" y="4005205"/>
            <a:ext cx="3464647" cy="25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5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6757" y="0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The Maths Journey </a:t>
            </a:r>
            <a:r>
              <a:rPr lang="en-GB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in Reception</a:t>
            </a:r>
            <a:endParaRPr lang="en-GB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0991447" y="1818338"/>
            <a:ext cx="955911" cy="34997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02" y="553792"/>
            <a:ext cx="9907779" cy="18891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503" y="2478223"/>
            <a:ext cx="9907779" cy="2154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04" y="4668252"/>
            <a:ext cx="9907779" cy="20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821" y="84221"/>
            <a:ext cx="922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The Maths Journey </a:t>
            </a:r>
            <a:r>
              <a:rPr lang="en-GB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in Reception – Mental &amp; Oral </a:t>
            </a:r>
            <a:endParaRPr lang="en-GB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900" y="730552"/>
            <a:ext cx="5157953" cy="6034805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8536346" y="1868442"/>
            <a:ext cx="955911" cy="34997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27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0394576" y="1909482"/>
            <a:ext cx="1156448" cy="3886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https://images.twinkl.co.uk/tw1n/image/private/s--Brblp8Sg--/e_sharpen:100,q_auto:eco,w_1260/image_repo/57/f6/t-m-31757-numberblocks-display-banner_ver_6.av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Numberblocks - watch tv series streami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86" y="386522"/>
            <a:ext cx="4259259" cy="605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824" y="1724548"/>
            <a:ext cx="4426902" cy="3379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7023" y="5617029"/>
            <a:ext cx="326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SassoonPrimaryInfant" pitchFamily="2" charset="0"/>
              </a:rPr>
              <a:t>Series 1 &amp; 2 only </a:t>
            </a:r>
            <a:endParaRPr lang="en-GB" sz="2800" dirty="0">
              <a:latin typeface="SassoonPrimaryInfa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0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022353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Subitising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80511"/>
            <a:ext cx="1896621" cy="18836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61309" y="2683823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61309" y="3764475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67548" y="2683823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8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022353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Subitising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80511"/>
            <a:ext cx="1896621" cy="188368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61309" y="2683823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161309" y="3764475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567548" y="2683823"/>
            <a:ext cx="819398" cy="700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918541" y="1729845"/>
            <a:ext cx="2117411" cy="250092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565564" y="2116595"/>
            <a:ext cx="2315688" cy="3593457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1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022353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/>
              <a:t>Subitising</a:t>
            </a:r>
            <a:endParaRPr lang="en-GB" sz="3200" dirty="0" smtClean="0"/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527" y="80511"/>
            <a:ext cx="1896621" cy="1883684"/>
          </a:xfrm>
          <a:prstGeom prst="rect">
            <a:avLst/>
          </a:prstGeom>
        </p:spPr>
      </p:pic>
      <p:pic>
        <p:nvPicPr>
          <p:cNvPr id="1026" name="Picture 2" descr="File:Dice-5.svg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45" y="24151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le:Dice-5.svg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40" y="24151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6935" y="5066869"/>
            <a:ext cx="5842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5 +5 = 10 </a:t>
            </a:r>
          </a:p>
          <a:p>
            <a:r>
              <a:rPr lang="en-GB" sz="4400" dirty="0" smtClean="0"/>
              <a:t>Or double 5 is 10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593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143635" y="80511"/>
            <a:ext cx="1150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ssoonPrimaryType" pitchFamily="2" charset="0"/>
              </a:rPr>
              <a:t>Key Skills during the Reception Year</a:t>
            </a:r>
            <a:endParaRPr lang="en-GB" sz="48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ssoonPrimaryTyp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575" y="1206703"/>
            <a:ext cx="693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Counting</a:t>
            </a:r>
            <a:r>
              <a:rPr lang="en-GB" sz="3200" dirty="0" smtClean="0"/>
              <a:t>, ordinality</a:t>
            </a:r>
            <a:r>
              <a:rPr lang="en-GB" sz="3200" dirty="0"/>
              <a:t> </a:t>
            </a:r>
            <a:r>
              <a:rPr lang="en-GB" sz="3200" dirty="0" smtClean="0"/>
              <a:t>&amp; cardinality</a:t>
            </a:r>
          </a:p>
        </p:txBody>
      </p:sp>
      <p:sp>
        <p:nvSpPr>
          <p:cNvPr id="2" name="AutoShape 2" descr="A playful and colorful number 10 with a magical theme, designed for young children. The number is bright and bubbly, with a cartoonish style. A cute wizard's hat sits on top of the 10, and a smiling magic wand waves nearby, sprinkling sparkles and stars. Friendly floating creatures, like tiny smiling stars and a happy little cloud, add to the fun. The background is a whimsical pastel-colored magical land with soft, glowing light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41" y="164780"/>
            <a:ext cx="1588577" cy="1577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2098" y="3040230"/>
            <a:ext cx="2525776" cy="2531878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6899563" y="2309842"/>
            <a:ext cx="2042556" cy="950026"/>
          </a:xfrm>
          <a:prstGeom prst="wedgeRoundRectCallout">
            <a:avLst>
              <a:gd name="adj1" fmla="val 51841"/>
              <a:gd name="adj2" fmla="val 737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1,2,3,4,5,6,7…I have 7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8826" y="3515042"/>
            <a:ext cx="3515216" cy="2286319"/>
          </a:xfrm>
          <a:prstGeom prst="rect">
            <a:avLst/>
          </a:prstGeom>
        </p:spPr>
      </p:pic>
      <p:pic>
        <p:nvPicPr>
          <p:cNvPr id="2050" name="Picture 2" descr="Boys Count: Over 9,311 Royalty-Free Licensable Stock Illustrations &amp;  Drawings | Shutter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5" y="2674023"/>
            <a:ext cx="2898085" cy="28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1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330</Words>
  <Application>Microsoft Office PowerPoint</Application>
  <PresentationFormat>Widescreen</PresentationFormat>
  <Paragraphs>104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SassoonPrimaryInfant</vt:lpstr>
      <vt:lpstr>SassoonPrimaryType</vt:lpstr>
      <vt:lpstr>Trebuchet MS</vt:lpstr>
      <vt:lpstr>Wingdings 3</vt:lpstr>
      <vt:lpstr>Facet</vt:lpstr>
      <vt:lpstr>Early Mathematics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J. Partington-Gorst</dc:creator>
  <cp:lastModifiedBy>Mrs J Tuson</cp:lastModifiedBy>
  <cp:revision>42</cp:revision>
  <cp:lastPrinted>2025-03-05T16:33:13Z</cp:lastPrinted>
  <dcterms:created xsi:type="dcterms:W3CDTF">2020-02-10T17:01:42Z</dcterms:created>
  <dcterms:modified xsi:type="dcterms:W3CDTF">2025-03-05T16:33:26Z</dcterms:modified>
</cp:coreProperties>
</file>