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78" r:id="rId2"/>
    <p:sldId id="258" r:id="rId3"/>
    <p:sldId id="264" r:id="rId4"/>
    <p:sldId id="268" r:id="rId5"/>
    <p:sldId id="269" r:id="rId6"/>
    <p:sldId id="270" r:id="rId7"/>
    <p:sldId id="271" r:id="rId8"/>
    <p:sldId id="272" r:id="rId9"/>
    <p:sldId id="273" r:id="rId10"/>
    <p:sldId id="274" r:id="rId11"/>
    <p:sldId id="275" r:id="rId12"/>
    <p:sldId id="276" r:id="rId13"/>
    <p:sldId id="277" r:id="rId14"/>
    <p:sldId id="267" r:id="rId15"/>
  </p:sldIdLst>
  <p:sldSz cx="9144000" cy="6858000" type="screen4x3"/>
  <p:notesSz cx="6858000" cy="9144000"/>
  <p:embeddedFontLst>
    <p:embeddedFont>
      <p:font typeface="Twinkl" panose="020B0604020202020204" charset="0"/>
      <p:regular r:id="rId18"/>
      <p:bold r:id="rId19"/>
    </p:embeddedFont>
    <p:embeddedFont>
      <p:font typeface="Robot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000"/>
    <a:srgbClr val="E94E13"/>
    <a:srgbClr val="F1884C"/>
    <a:srgbClr val="F08215"/>
    <a:srgbClr val="FAB100"/>
    <a:srgbClr val="BC0105"/>
    <a:srgbClr val="F9E3D1"/>
    <a:srgbClr val="DE1E5A"/>
    <a:srgbClr val="40B7B3"/>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31" autoAdjust="0"/>
    <p:restoredTop sz="94660"/>
  </p:normalViewPr>
  <p:slideViewPr>
    <p:cSldViewPr snapToGrid="0" showGuides="1">
      <p:cViewPr varScale="1">
        <p:scale>
          <a:sx n="67" d="100"/>
          <a:sy n="67" d="100"/>
        </p:scale>
        <p:origin x="1470"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hlinkClick r:id="rId2"/>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twinkl.co.uk/resources/festivals-and-cultural-celebrations/chinese-new-year/chinese-new-year-powerpoints" TargetMode="Externa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twinkl.co.uk/resources/festivals-and-cultural-celebrations/chinese-new-year/chinese-new-year-powerpoints" TargetMode="Externa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twinkl.co.uk/resources/festivals-and-cultural-celebrations/chinese-new-year/chinese-new-year-powerpoints" TargetMode="Externa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twinkl.co.uk/resources/festivals-and-cultural-celebrations/chinese-new-year/chinese-new-year-powerpoints" TargetMode="Externa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s://www.twinkl.co.uk/resources/early-years-festivals-and-cultural-celebrations/early-years-chinese-new-year/early-years-chinese-new-year-powerpoints" TargetMode="External"/><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early-years-festivals-and-cultural-celebrations/early-years-chinese-new-year/early-years-chinese-new-year-powerpoints"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winkl.co.uk/resources/festivals-and-cultural-celebrations/chinese-new-year/chinese-new-year-powerpoint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winkl.co.uk/resources/festivals-and-cultural-celebrations/chinese-new-year/chinese-new-year-powerpoint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winkl.co.uk/resources/festivals-and-cultural-celebrations/chinese-new-year/chinese-new-year-powerpoints" TargetMode="Externa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twinkl.co.uk/resources/festivals-and-cultural-celebrations/chinese-new-year/chinese-new-year-powerpoints" TargetMode="Externa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winkl.co.uk/resources/festivals-and-cultural-celebrations/chinese-new-year/chinese-new-year-powerpoints" TargetMode="Externa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twinkl.co.uk/resources/festivals-and-cultural-celebrations/chinese-new-year/chinese-new-year-powerpoint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twinkl.co.uk/resources/festivals-and-cultural-celebrations/chinese-new-year/chinese-new-year-powerpoints" TargetMode="Externa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F992CA-AD03-5F82-39AB-66942F5FE833}"/>
              </a:ext>
            </a:extLst>
          </p:cNvPr>
          <p:cNvGrpSpPr/>
          <p:nvPr/>
        </p:nvGrpSpPr>
        <p:grpSpPr>
          <a:xfrm>
            <a:off x="755650" y="3923362"/>
            <a:ext cx="7644513" cy="2295228"/>
            <a:chOff x="743837" y="1344834"/>
            <a:chExt cx="7644513" cy="2295228"/>
          </a:xfrm>
        </p:grpSpPr>
        <p:sp>
          <p:nvSpPr>
            <p:cNvPr id="4" name="Rectangle 3">
              <a:extLst>
                <a:ext uri="{FF2B5EF4-FFF2-40B4-BE49-F238E27FC236}">
                  <a16:creationId xmlns:a16="http://schemas.microsoft.com/office/drawing/2014/main" id="{C2A925CE-B0F7-264F-0FFB-C3A61E4D59FD}"/>
                </a:ext>
              </a:extLst>
            </p:cNvPr>
            <p:cNvSpPr/>
            <p:nvPr/>
          </p:nvSpPr>
          <p:spPr>
            <a:xfrm>
              <a:off x="743837" y="1344834"/>
              <a:ext cx="1266195" cy="273960"/>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5" name="Rectangle 4">
              <a:extLst>
                <a:ext uri="{FF2B5EF4-FFF2-40B4-BE49-F238E27FC236}">
                  <a16:creationId xmlns:a16="http://schemas.microsoft.com/office/drawing/2014/main" id="{73F913C4-B318-7898-3163-EF729C795A33}"/>
                </a:ext>
              </a:extLst>
            </p:cNvPr>
            <p:cNvSpPr/>
            <p:nvPr/>
          </p:nvSpPr>
          <p:spPr>
            <a:xfrm>
              <a:off x="755650" y="1618794"/>
              <a:ext cx="7632700" cy="2021268"/>
            </a:xfrm>
            <a:prstGeom prst="rect">
              <a:avLst/>
            </a:prstGeom>
            <a:noFill/>
            <a:ln w="19050">
              <a:solidFill>
                <a:srgbClr val="F9B000"/>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6" name="Rectangle 5">
            <a:extLst>
              <a:ext uri="{FF2B5EF4-FFF2-40B4-BE49-F238E27FC236}">
                <a16:creationId xmlns:a16="http://schemas.microsoft.com/office/drawing/2014/main" id="{0E390768-55B4-655D-BB2B-73904AF8708B}"/>
              </a:ext>
            </a:extLst>
          </p:cNvPr>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7" name="TextBox 6">
            <a:extLst>
              <a:ext uri="{FF2B5EF4-FFF2-40B4-BE49-F238E27FC236}">
                <a16:creationId xmlns:a16="http://schemas.microsoft.com/office/drawing/2014/main" id="{A0B3AB93-D615-9099-D281-DC3A77D06FA1}"/>
              </a:ext>
            </a:extLst>
          </p:cNvPr>
          <p:cNvSpPr txBox="1"/>
          <p:nvPr/>
        </p:nvSpPr>
        <p:spPr>
          <a:xfrm>
            <a:off x="755650" y="668014"/>
            <a:ext cx="7632700" cy="523220"/>
          </a:xfrm>
          <a:prstGeom prst="rect">
            <a:avLst/>
          </a:prstGeom>
          <a:noFill/>
        </p:spPr>
        <p:txBody>
          <a:bodyPr wrap="square">
            <a:spAutoFit/>
          </a:bodyPr>
          <a:lstStyle/>
          <a:p>
            <a:pPr lvl="0" algn="ctr"/>
            <a:r>
              <a:rPr lang="en-US" sz="2800" b="1" dirty="0">
                <a:solidFill>
                  <a:srgbClr val="E94E13"/>
                </a:solidFill>
                <a:latin typeface="Roboto" panose="02000000000000000000" pitchFamily="2" charset="0"/>
                <a:ea typeface="Roboto" panose="02000000000000000000" pitchFamily="2" charset="0"/>
              </a:rPr>
              <a:t>Disclaimers</a:t>
            </a:r>
            <a:endParaRPr lang="en-GB" sz="2800" b="1" dirty="0">
              <a:solidFill>
                <a:srgbClr val="E94E13"/>
              </a:solidFill>
            </a:endParaRPr>
          </a:p>
        </p:txBody>
      </p:sp>
      <p:grpSp>
        <p:nvGrpSpPr>
          <p:cNvPr id="8" name="Group 7">
            <a:extLst>
              <a:ext uri="{FF2B5EF4-FFF2-40B4-BE49-F238E27FC236}">
                <a16:creationId xmlns:a16="http://schemas.microsoft.com/office/drawing/2014/main" id="{0AA9C1DB-46C3-DE46-A587-E3C29D9AA7DC}"/>
              </a:ext>
            </a:extLst>
          </p:cNvPr>
          <p:cNvGrpSpPr/>
          <p:nvPr/>
        </p:nvGrpSpPr>
        <p:grpSpPr>
          <a:xfrm>
            <a:off x="767463" y="1643187"/>
            <a:ext cx="7644513" cy="2079784"/>
            <a:chOff x="743837" y="1344834"/>
            <a:chExt cx="7644513" cy="2079784"/>
          </a:xfrm>
        </p:grpSpPr>
        <p:sp>
          <p:nvSpPr>
            <p:cNvPr id="9" name="Rectangle 8">
              <a:extLst>
                <a:ext uri="{FF2B5EF4-FFF2-40B4-BE49-F238E27FC236}">
                  <a16:creationId xmlns:a16="http://schemas.microsoft.com/office/drawing/2014/main" id="{2A364D05-7883-B612-3043-EE677D2B689D}"/>
                </a:ext>
              </a:extLst>
            </p:cNvPr>
            <p:cNvSpPr/>
            <p:nvPr/>
          </p:nvSpPr>
          <p:spPr>
            <a:xfrm>
              <a:off x="743837" y="1344834"/>
              <a:ext cx="1620137" cy="273960"/>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Adult Guidance</a:t>
              </a:r>
            </a:p>
          </p:txBody>
        </p:sp>
        <p:sp>
          <p:nvSpPr>
            <p:cNvPr id="10" name="Rectangle 9">
              <a:extLst>
                <a:ext uri="{FF2B5EF4-FFF2-40B4-BE49-F238E27FC236}">
                  <a16:creationId xmlns:a16="http://schemas.microsoft.com/office/drawing/2014/main" id="{6AB8A4E6-83DC-8334-43F9-2C33AF76A79B}"/>
                </a:ext>
              </a:extLst>
            </p:cNvPr>
            <p:cNvSpPr/>
            <p:nvPr/>
          </p:nvSpPr>
          <p:spPr>
            <a:xfrm>
              <a:off x="755650" y="1618794"/>
              <a:ext cx="7632700" cy="1805824"/>
            </a:xfrm>
            <a:prstGeom prst="rect">
              <a:avLst/>
            </a:prstGeom>
            <a:noFill/>
            <a:ln w="19050">
              <a:solidFill>
                <a:srgbClr val="F9B000"/>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PowerPoint refers to the Chinese zodiac. This is often referred to as the Chinese zodiac but it is used in many countries in East and South East Asia and can also be referred to as the zodiac for that particular country, such as the Vietnamese zodiac. </a:t>
              </a:r>
            </a:p>
            <a:p>
              <a:pPr>
                <a:spcAft>
                  <a:spcPts val="600"/>
                </a:spcAft>
              </a:pPr>
              <a:r>
                <a:rPr lang="en-GB" sz="1400" dirty="0">
                  <a:latin typeface="Roboto" panose="02000000000000000000" pitchFamily="2" charset="0"/>
                  <a:ea typeface="Roboto" panose="02000000000000000000" pitchFamily="2" charset="0"/>
                </a:rPr>
                <a:t>The zodiac can be slightly different depending on which country is using it. For example, the Vietnamese zodiac replaces the ox with a water buffalo and the rabbit with a cat. The Korean zodiac replaces the goat with a sheep. </a:t>
              </a:r>
            </a:p>
          </p:txBody>
        </p:sp>
      </p:grpSp>
      <p:sp>
        <p:nvSpPr>
          <p:cNvPr id="11" name="Title 2">
            <a:extLst>
              <a:ext uri="{FF2B5EF4-FFF2-40B4-BE49-F238E27FC236}">
                <a16:creationId xmlns:a16="http://schemas.microsoft.com/office/drawing/2014/main" id="{A7EC33B4-25D4-F526-1E9E-129DEE03E2E5}"/>
              </a:ext>
            </a:extLst>
          </p:cNvPr>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Tree>
    <p:extLst>
      <p:ext uri="{BB962C8B-B14F-4D97-AF65-F5344CB8AC3E}">
        <p14:creationId xmlns:p14="http://schemas.microsoft.com/office/powerpoint/2010/main" val="1936645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0F7380A4-BCFE-48BB-9369-63DF7DA2A0C3}"/>
              </a:ext>
            </a:extLst>
          </p:cNvPr>
          <p:cNvSpPr/>
          <p:nvPr/>
        </p:nvSpPr>
        <p:spPr>
          <a:xfrm>
            <a:off x="8506496" y="6648046"/>
            <a:ext cx="637504" cy="20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7675" y="276998"/>
            <a:ext cx="8277226" cy="927261"/>
          </a:xfrm>
          <a:solidFill>
            <a:srgbClr val="E94E13"/>
          </a:solidFill>
        </p:spPr>
        <p:txBody>
          <a:bodyPr/>
          <a:lstStyle/>
          <a:p>
            <a:r>
              <a:rPr lang="en-GB" sz="3600" dirty="0">
                <a:solidFill>
                  <a:schemeClr val="bg1"/>
                </a:solidFill>
                <a:latin typeface="+mn-lt"/>
              </a:rPr>
              <a:t>Where do Rabbits Live?</a:t>
            </a:r>
          </a:p>
        </p:txBody>
      </p:sp>
      <p:grpSp>
        <p:nvGrpSpPr>
          <p:cNvPr id="3" name="Group 2">
            <a:extLst>
              <a:ext uri="{FF2B5EF4-FFF2-40B4-BE49-F238E27FC236}">
                <a16:creationId xmlns:a16="http://schemas.microsoft.com/office/drawing/2014/main" id="{01FFCA40-DFF8-45AB-850D-51CB359C7B70}"/>
              </a:ext>
            </a:extLst>
          </p:cNvPr>
          <p:cNvGrpSpPr/>
          <p:nvPr/>
        </p:nvGrpSpPr>
        <p:grpSpPr>
          <a:xfrm>
            <a:off x="671290" y="1464814"/>
            <a:ext cx="3900712" cy="2814225"/>
            <a:chOff x="733432" y="1891165"/>
            <a:chExt cx="2435352" cy="2587523"/>
          </a:xfrm>
        </p:grpSpPr>
        <p:sp>
          <p:nvSpPr>
            <p:cNvPr id="2" name="Rectangle: Top Corners Rounded 1">
              <a:extLst>
                <a:ext uri="{FF2B5EF4-FFF2-40B4-BE49-F238E27FC236}">
                  <a16:creationId xmlns:a16="http://schemas.microsoft.com/office/drawing/2014/main" id="{C495AA87-7972-4CEF-BBDF-40B0A4CBA27B}"/>
                </a:ext>
              </a:extLst>
            </p:cNvPr>
            <p:cNvSpPr/>
            <p:nvPr/>
          </p:nvSpPr>
          <p:spPr>
            <a:xfrm rot="16200000">
              <a:off x="657346" y="1967251"/>
              <a:ext cx="2587523" cy="2435352"/>
            </a:xfrm>
            <a:prstGeom prst="round2SameRect">
              <a:avLst>
                <a:gd name="adj1" fmla="val 9715"/>
                <a:gd name="adj2" fmla="val 0"/>
              </a:avLst>
            </a:prstGeom>
            <a:solidFill>
              <a:schemeClr val="bg1"/>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C708F8-EA42-4062-B318-8D4212F38F15}"/>
                </a:ext>
              </a:extLst>
            </p:cNvPr>
            <p:cNvSpPr txBox="1"/>
            <p:nvPr/>
          </p:nvSpPr>
          <p:spPr>
            <a:xfrm>
              <a:off x="897906" y="2048446"/>
              <a:ext cx="2232078" cy="2348761"/>
            </a:xfrm>
            <a:prstGeom prst="rect">
              <a:avLst/>
            </a:prstGeom>
            <a:noFill/>
          </p:spPr>
          <p:txBody>
            <a:bodyPr wrap="square">
              <a:spAutoFit/>
            </a:bodyPr>
            <a:lstStyle/>
            <a:p>
              <a:pPr marL="0" marR="0" lvl="0" indent="0" rtl="0">
                <a:lnSpc>
                  <a:spcPct val="100000"/>
                </a:lnSpc>
                <a:spcBef>
                  <a:spcPts val="0"/>
                </a:spcBef>
                <a:spcAft>
                  <a:spcPts val="0"/>
                </a:spcAft>
                <a:buClr>
                  <a:srgbClr val="1C1C1C"/>
                </a:buClr>
                <a:buSzPts val="1800"/>
                <a:buFont typeface="Arial"/>
                <a:buNone/>
              </a:pPr>
              <a:r>
                <a:rPr lang="en-GB" sz="2000" i="0" u="none" strike="noStrike" cap="none" dirty="0">
                  <a:solidFill>
                    <a:srgbClr val="1C1C1C"/>
                  </a:solidFill>
                  <a:ea typeface="Roboto"/>
                  <a:cs typeface="Roboto"/>
                  <a:sym typeface="Roboto"/>
                </a:rPr>
                <a:t>Rabbits live in groups as they like to be with their friends and families. They are a very sociable animal. Wild rabbits live in </a:t>
              </a:r>
              <a:r>
                <a:rPr lang="en-GB" sz="2000" b="1" i="0" u="none" strike="noStrike" cap="none" dirty="0">
                  <a:solidFill>
                    <a:srgbClr val="1C1C1C"/>
                  </a:solidFill>
                  <a:ea typeface="Roboto"/>
                  <a:cs typeface="Roboto"/>
                  <a:sym typeface="Roboto"/>
                </a:rPr>
                <a:t>warrens</a:t>
              </a:r>
              <a:r>
                <a:rPr lang="en-GB" sz="2000" i="0" u="none" strike="noStrike" cap="none" dirty="0">
                  <a:solidFill>
                    <a:srgbClr val="1C1C1C"/>
                  </a:solidFill>
                  <a:ea typeface="Roboto"/>
                  <a:cs typeface="Roboto"/>
                  <a:sym typeface="Roboto"/>
                </a:rPr>
                <a:t> underground. These are tunnels and rooms that the rabbits have dug underground. </a:t>
              </a:r>
            </a:p>
          </p:txBody>
        </p:sp>
      </p:grpSp>
      <p:pic>
        <p:nvPicPr>
          <p:cNvPr id="7" name="Picture 6">
            <a:extLst>
              <a:ext uri="{FF2B5EF4-FFF2-40B4-BE49-F238E27FC236}">
                <a16:creationId xmlns:a16="http://schemas.microsoft.com/office/drawing/2014/main" id="{EABA8447-2C03-47A6-A1EF-6B2A1BCAB2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0" r="574" b="9734"/>
          <a:stretch/>
        </p:blipFill>
        <p:spPr>
          <a:xfrm>
            <a:off x="4509855" y="1375320"/>
            <a:ext cx="2937745" cy="2491795"/>
          </a:xfrm>
          <a:prstGeom prst="roundRect">
            <a:avLst>
              <a:gd name="adj" fmla="val 3433"/>
            </a:avLst>
          </a:prstGeom>
        </p:spPr>
      </p:pic>
      <p:grpSp>
        <p:nvGrpSpPr>
          <p:cNvPr id="5" name="Group 4">
            <a:extLst>
              <a:ext uri="{FF2B5EF4-FFF2-40B4-BE49-F238E27FC236}">
                <a16:creationId xmlns:a16="http://schemas.microsoft.com/office/drawing/2014/main" id="{F9BE6167-CF31-6FA8-881E-F756D54D1B7B}"/>
              </a:ext>
            </a:extLst>
          </p:cNvPr>
          <p:cNvGrpSpPr/>
          <p:nvPr/>
        </p:nvGrpSpPr>
        <p:grpSpPr>
          <a:xfrm flipH="1">
            <a:off x="4802818" y="4212617"/>
            <a:ext cx="3728622" cy="2053681"/>
            <a:chOff x="733431" y="1891166"/>
            <a:chExt cx="2684643" cy="2587523"/>
          </a:xfrm>
        </p:grpSpPr>
        <p:sp>
          <p:nvSpPr>
            <p:cNvPr id="8" name="Rectangle: Top Corners Rounded 7">
              <a:extLst>
                <a:ext uri="{FF2B5EF4-FFF2-40B4-BE49-F238E27FC236}">
                  <a16:creationId xmlns:a16="http://schemas.microsoft.com/office/drawing/2014/main" id="{2F040055-0F0E-3428-6DC6-F9592B196EF3}"/>
                </a:ext>
              </a:extLst>
            </p:cNvPr>
            <p:cNvSpPr/>
            <p:nvPr/>
          </p:nvSpPr>
          <p:spPr>
            <a:xfrm rot="16200000">
              <a:off x="781991" y="1842606"/>
              <a:ext cx="2587523" cy="2684643"/>
            </a:xfrm>
            <a:prstGeom prst="round2SameRect">
              <a:avLst>
                <a:gd name="adj1" fmla="val 9715"/>
                <a:gd name="adj2" fmla="val 0"/>
              </a:avLst>
            </a:prstGeom>
            <a:solidFill>
              <a:schemeClr val="bg1"/>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D28113F3-47C9-7002-DB52-0C80759282E5}"/>
                </a:ext>
              </a:extLst>
            </p:cNvPr>
            <p:cNvSpPr txBox="1"/>
            <p:nvPr/>
          </p:nvSpPr>
          <p:spPr>
            <a:xfrm>
              <a:off x="897906" y="1992517"/>
              <a:ext cx="2328408" cy="2443023"/>
            </a:xfrm>
            <a:prstGeom prst="rect">
              <a:avLst/>
            </a:prstGeom>
            <a:noFill/>
          </p:spPr>
          <p:txBody>
            <a:bodyPr wrap="square">
              <a:spAutoFit/>
            </a:bodyPr>
            <a:lstStyle/>
            <a:p>
              <a:pPr marL="0" marR="0" lvl="0" indent="0" rtl="0">
                <a:lnSpc>
                  <a:spcPct val="100000"/>
                </a:lnSpc>
                <a:spcBef>
                  <a:spcPts val="0"/>
                </a:spcBef>
                <a:spcAft>
                  <a:spcPts val="0"/>
                </a:spcAft>
                <a:buClr>
                  <a:srgbClr val="1C1C1C"/>
                </a:buClr>
                <a:buSzPts val="1800"/>
                <a:buFont typeface="Arial"/>
                <a:buNone/>
              </a:pPr>
              <a:r>
                <a:rPr lang="en-GB" sz="2000" i="0" u="none" strike="noStrike" cap="none" dirty="0">
                  <a:solidFill>
                    <a:srgbClr val="1C1C1C"/>
                  </a:solidFill>
                  <a:ea typeface="Roboto"/>
                  <a:cs typeface="Roboto"/>
                  <a:sym typeface="Roboto"/>
                </a:rPr>
                <a:t>Rabbits can also make fantastic pets. They can live indoors or in a dry, secure shelter outside. They need lots of exercise and plenty of space. </a:t>
              </a:r>
            </a:p>
          </p:txBody>
        </p:sp>
      </p:grpSp>
      <p:pic>
        <p:nvPicPr>
          <p:cNvPr id="10" name="Picture 9">
            <a:extLst>
              <a:ext uri="{FF2B5EF4-FFF2-40B4-BE49-F238E27FC236}">
                <a16:creationId xmlns:a16="http://schemas.microsoft.com/office/drawing/2014/main" id="{2E6616CB-5F18-BFDA-9F28-11F6A77C1E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 b="3602"/>
          <a:stretch/>
        </p:blipFill>
        <p:spPr>
          <a:xfrm>
            <a:off x="2363844" y="4127670"/>
            <a:ext cx="2610660" cy="1885732"/>
          </a:xfrm>
          <a:prstGeom prst="roundRect">
            <a:avLst>
              <a:gd name="adj" fmla="val 3433"/>
            </a:avLst>
          </a:prstGeom>
        </p:spPr>
      </p:pic>
    </p:spTree>
    <p:extLst>
      <p:ext uri="{BB962C8B-B14F-4D97-AF65-F5344CB8AC3E}">
        <p14:creationId xmlns:p14="http://schemas.microsoft.com/office/powerpoint/2010/main" val="11535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0F7380A4-BCFE-48BB-9369-63DF7DA2A0C3}"/>
              </a:ext>
            </a:extLst>
          </p:cNvPr>
          <p:cNvSpPr/>
          <p:nvPr/>
        </p:nvSpPr>
        <p:spPr>
          <a:xfrm>
            <a:off x="8506496" y="6648046"/>
            <a:ext cx="637504" cy="20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7675" y="276998"/>
            <a:ext cx="8277226" cy="927261"/>
          </a:xfrm>
          <a:solidFill>
            <a:srgbClr val="E94E13"/>
          </a:solidFill>
        </p:spPr>
        <p:txBody>
          <a:bodyPr/>
          <a:lstStyle/>
          <a:p>
            <a:r>
              <a:rPr lang="en-GB" sz="3600" dirty="0">
                <a:solidFill>
                  <a:schemeClr val="bg1"/>
                </a:solidFill>
                <a:latin typeface="+mn-lt"/>
              </a:rPr>
              <a:t>Rabbit’s Features</a:t>
            </a:r>
          </a:p>
        </p:txBody>
      </p:sp>
      <p:grpSp>
        <p:nvGrpSpPr>
          <p:cNvPr id="10" name="Group 9">
            <a:extLst>
              <a:ext uri="{FF2B5EF4-FFF2-40B4-BE49-F238E27FC236}">
                <a16:creationId xmlns:a16="http://schemas.microsoft.com/office/drawing/2014/main" id="{3AFCD7D8-FDAB-4F68-9224-E251D9B3D4B9}"/>
              </a:ext>
            </a:extLst>
          </p:cNvPr>
          <p:cNvGrpSpPr/>
          <p:nvPr/>
        </p:nvGrpSpPr>
        <p:grpSpPr>
          <a:xfrm>
            <a:off x="2405196" y="1305194"/>
            <a:ext cx="6101299" cy="1623666"/>
            <a:chOff x="4128667" y="2371724"/>
            <a:chExt cx="4381001" cy="1674455"/>
          </a:xfrm>
        </p:grpSpPr>
        <p:sp>
          <p:nvSpPr>
            <p:cNvPr id="9" name="Rectangle: Top Corners Rounded 8">
              <a:extLst>
                <a:ext uri="{FF2B5EF4-FFF2-40B4-BE49-F238E27FC236}">
                  <a16:creationId xmlns:a16="http://schemas.microsoft.com/office/drawing/2014/main" id="{CB8F92ED-A55F-4A37-B146-94276BD2D42B}"/>
                </a:ext>
              </a:extLst>
            </p:cNvPr>
            <p:cNvSpPr/>
            <p:nvPr/>
          </p:nvSpPr>
          <p:spPr>
            <a:xfrm rot="5400000">
              <a:off x="5481940" y="1018451"/>
              <a:ext cx="1674455" cy="4381001"/>
            </a:xfrm>
            <a:prstGeom prst="round2SameRect">
              <a:avLst>
                <a:gd name="adj1" fmla="val 9715"/>
                <a:gd name="adj2" fmla="val 0"/>
              </a:avLst>
            </a:prstGeom>
            <a:solidFill>
              <a:schemeClr val="bg1"/>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C708F8-EA42-4062-B318-8D4212F38F15}"/>
                </a:ext>
              </a:extLst>
            </p:cNvPr>
            <p:cNvSpPr txBox="1"/>
            <p:nvPr/>
          </p:nvSpPr>
          <p:spPr>
            <a:xfrm>
              <a:off x="4283426" y="2451146"/>
              <a:ext cx="4211764" cy="1523539"/>
            </a:xfrm>
            <a:prstGeom prst="rect">
              <a:avLst/>
            </a:prstGeom>
            <a:noFill/>
          </p:spPr>
          <p:txBody>
            <a:bodyPr wrap="square">
              <a:spAutoFit/>
            </a:bodyPr>
            <a:lstStyle/>
            <a:p>
              <a:pPr marL="0" marR="0" lvl="0" indent="0" rtl="0">
                <a:lnSpc>
                  <a:spcPct val="100000"/>
                </a:lnSpc>
                <a:spcBef>
                  <a:spcPts val="0"/>
                </a:spcBef>
                <a:spcAft>
                  <a:spcPts val="0"/>
                </a:spcAft>
                <a:buClr>
                  <a:srgbClr val="1C1C1C"/>
                </a:buClr>
                <a:buSzPts val="1800"/>
                <a:buFont typeface="Arial"/>
                <a:buNone/>
              </a:pPr>
              <a:r>
                <a:rPr lang="en-GB" i="0" u="none" strike="noStrike" cap="none" dirty="0">
                  <a:solidFill>
                    <a:srgbClr val="1C1C1C"/>
                  </a:solidFill>
                  <a:ea typeface="Roboto"/>
                  <a:cs typeface="Roboto"/>
                  <a:sym typeface="Roboto"/>
                </a:rPr>
                <a:t>Rabbits have very long ears! They can be as long as 10cm and they can turn their ears so that they can listen out for predators. They are excellent at hearing things and can pinpoint exactly where a sound has come from. </a:t>
              </a:r>
            </a:p>
          </p:txBody>
        </p:sp>
      </p:grpSp>
      <p:grpSp>
        <p:nvGrpSpPr>
          <p:cNvPr id="7" name="Group 6">
            <a:extLst>
              <a:ext uri="{FF2B5EF4-FFF2-40B4-BE49-F238E27FC236}">
                <a16:creationId xmlns:a16="http://schemas.microsoft.com/office/drawing/2014/main" id="{655BB6C3-DCAE-4C1A-9BF1-C60209BE8820}"/>
              </a:ext>
            </a:extLst>
          </p:cNvPr>
          <p:cNvGrpSpPr/>
          <p:nvPr/>
        </p:nvGrpSpPr>
        <p:grpSpPr>
          <a:xfrm>
            <a:off x="2411896" y="3117843"/>
            <a:ext cx="6064909" cy="1307310"/>
            <a:chOff x="4085887" y="4132070"/>
            <a:chExt cx="4129342" cy="1808988"/>
          </a:xfrm>
        </p:grpSpPr>
        <p:sp>
          <p:nvSpPr>
            <p:cNvPr id="8" name="Rectangle: Top Corners Rounded 7">
              <a:extLst>
                <a:ext uri="{FF2B5EF4-FFF2-40B4-BE49-F238E27FC236}">
                  <a16:creationId xmlns:a16="http://schemas.microsoft.com/office/drawing/2014/main" id="{7061E5A8-33C1-40EC-8665-0C22C513B9CA}"/>
                </a:ext>
              </a:extLst>
            </p:cNvPr>
            <p:cNvSpPr/>
            <p:nvPr/>
          </p:nvSpPr>
          <p:spPr>
            <a:xfrm rot="5400000">
              <a:off x="5401478" y="2816479"/>
              <a:ext cx="1498160" cy="4129342"/>
            </a:xfrm>
            <a:prstGeom prst="round2SameRect">
              <a:avLst>
                <a:gd name="adj1" fmla="val 9715"/>
                <a:gd name="adj2" fmla="val 0"/>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D9D3965-E6ED-47E5-99D4-F5B320A0DF8F}"/>
                </a:ext>
              </a:extLst>
            </p:cNvPr>
            <p:cNvSpPr txBox="1"/>
            <p:nvPr/>
          </p:nvSpPr>
          <p:spPr>
            <a:xfrm>
              <a:off x="4150890" y="4280105"/>
              <a:ext cx="3993488" cy="1660953"/>
            </a:xfrm>
            <a:prstGeom prst="rect">
              <a:avLst/>
            </a:prstGeom>
            <a:noFill/>
          </p:spPr>
          <p:txBody>
            <a:bodyPr wrap="square">
              <a:spAutoFit/>
            </a:bodyPr>
            <a:lstStyle/>
            <a:p>
              <a:pPr marL="0" marR="0" lvl="0" indent="0" rtl="0">
                <a:lnSpc>
                  <a:spcPct val="100000"/>
                </a:lnSpc>
                <a:spcBef>
                  <a:spcPts val="0"/>
                </a:spcBef>
                <a:spcAft>
                  <a:spcPts val="0"/>
                </a:spcAft>
                <a:buClr>
                  <a:srgbClr val="1C1C1C"/>
                </a:buClr>
                <a:buSzPts val="1800"/>
                <a:buFont typeface="Arial"/>
                <a:buNone/>
              </a:pPr>
              <a:r>
                <a:rPr lang="en-GB" i="0" u="none" strike="noStrike" cap="none" dirty="0">
                  <a:solidFill>
                    <a:srgbClr val="1C1C1C"/>
                  </a:solidFill>
                  <a:ea typeface="Roboto"/>
                  <a:cs typeface="Roboto"/>
                  <a:sym typeface="Roboto"/>
                </a:rPr>
                <a:t>Rabbit’s eyes are on the sides of their head. This makes it easier for them to watch out for predators because they can almost see the whole way around them.</a:t>
              </a:r>
            </a:p>
          </p:txBody>
        </p:sp>
      </p:grpSp>
      <p:pic>
        <p:nvPicPr>
          <p:cNvPr id="3" name="Picture 2">
            <a:extLst>
              <a:ext uri="{FF2B5EF4-FFF2-40B4-BE49-F238E27FC236}">
                <a16:creationId xmlns:a16="http://schemas.microsoft.com/office/drawing/2014/main" id="{0FF74095-ABB3-4C10-BC86-74131C049E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193" r="23796" b="603"/>
          <a:stretch/>
        </p:blipFill>
        <p:spPr>
          <a:xfrm>
            <a:off x="213622" y="1047351"/>
            <a:ext cx="2303041" cy="2878801"/>
          </a:xfrm>
          <a:prstGeom prst="roundRect">
            <a:avLst>
              <a:gd name="adj" fmla="val 4995"/>
            </a:avLst>
          </a:prstGeom>
        </p:spPr>
      </p:pic>
      <p:pic>
        <p:nvPicPr>
          <p:cNvPr id="11" name="Picture 10">
            <a:extLst>
              <a:ext uri="{FF2B5EF4-FFF2-40B4-BE49-F238E27FC236}">
                <a16:creationId xmlns:a16="http://schemas.microsoft.com/office/drawing/2014/main" id="{2DFC1B68-F67D-9D71-A966-1C8D6C8AAD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666" b="4069"/>
          <a:stretch/>
        </p:blipFill>
        <p:spPr>
          <a:xfrm>
            <a:off x="5981345" y="4431920"/>
            <a:ext cx="2854099" cy="1736545"/>
          </a:xfrm>
          <a:prstGeom prst="roundRect">
            <a:avLst>
              <a:gd name="adj" fmla="val 4995"/>
            </a:avLst>
          </a:prstGeom>
        </p:spPr>
      </p:pic>
      <p:grpSp>
        <p:nvGrpSpPr>
          <p:cNvPr id="19" name="Group 18">
            <a:extLst>
              <a:ext uri="{FF2B5EF4-FFF2-40B4-BE49-F238E27FC236}">
                <a16:creationId xmlns:a16="http://schemas.microsoft.com/office/drawing/2014/main" id="{7180DDB9-C847-296F-5F14-F903620D57C1}"/>
              </a:ext>
            </a:extLst>
          </p:cNvPr>
          <p:cNvGrpSpPr/>
          <p:nvPr/>
        </p:nvGrpSpPr>
        <p:grpSpPr>
          <a:xfrm>
            <a:off x="550346" y="4425153"/>
            <a:ext cx="5415705" cy="1845738"/>
            <a:chOff x="550346" y="4425153"/>
            <a:chExt cx="5415705" cy="1845738"/>
          </a:xfrm>
        </p:grpSpPr>
        <p:sp>
          <p:nvSpPr>
            <p:cNvPr id="12" name="Rectangle 11">
              <a:extLst>
                <a:ext uri="{FF2B5EF4-FFF2-40B4-BE49-F238E27FC236}">
                  <a16:creationId xmlns:a16="http://schemas.microsoft.com/office/drawing/2014/main" id="{6DBD1AEB-8AB0-EB73-4EAE-D6C4C5A9E6B6}"/>
                </a:ext>
              </a:extLst>
            </p:cNvPr>
            <p:cNvSpPr/>
            <p:nvPr/>
          </p:nvSpPr>
          <p:spPr>
            <a:xfrm rot="21329192">
              <a:off x="947022" y="4566264"/>
              <a:ext cx="4552950" cy="15405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B9B5ECD-FCE9-39E8-45A5-EEFBACB8B014}"/>
                </a:ext>
              </a:extLst>
            </p:cNvPr>
            <p:cNvSpPr txBox="1"/>
            <p:nvPr/>
          </p:nvSpPr>
          <p:spPr>
            <a:xfrm rot="21329192">
              <a:off x="1008898" y="4630043"/>
              <a:ext cx="4417388" cy="1477328"/>
            </a:xfrm>
            <a:prstGeom prst="rect">
              <a:avLst/>
            </a:prstGeom>
            <a:noFill/>
          </p:spPr>
          <p:txBody>
            <a:bodyPr wrap="square">
              <a:spAutoFit/>
            </a:bodyPr>
            <a:lstStyle/>
            <a:p>
              <a:pPr marL="0" marR="0" lvl="0" indent="0" algn="ctr" rtl="0">
                <a:lnSpc>
                  <a:spcPct val="100000"/>
                </a:lnSpc>
                <a:spcBef>
                  <a:spcPts val="0"/>
                </a:spcBef>
                <a:spcAft>
                  <a:spcPts val="0"/>
                </a:spcAft>
                <a:buClr>
                  <a:srgbClr val="1C1C1C"/>
                </a:buClr>
                <a:buSzPts val="1800"/>
                <a:buFont typeface="Arial"/>
                <a:buNone/>
              </a:pPr>
              <a:r>
                <a:rPr lang="en-GB" b="1" i="0" u="none" strike="noStrike" cap="none" dirty="0">
                  <a:solidFill>
                    <a:srgbClr val="1C1C1C"/>
                  </a:solidFill>
                  <a:ea typeface="Roboto"/>
                  <a:cs typeface="Roboto"/>
                  <a:sym typeface="Roboto"/>
                </a:rPr>
                <a:t>Did You Know…? </a:t>
              </a:r>
              <a:br>
                <a:rPr lang="en-GB" b="1" i="0" u="none" strike="noStrike" cap="none" dirty="0">
                  <a:solidFill>
                    <a:srgbClr val="1C1C1C"/>
                  </a:solidFill>
                  <a:ea typeface="Roboto"/>
                  <a:cs typeface="Roboto"/>
                  <a:sym typeface="Roboto"/>
                </a:rPr>
              </a:br>
              <a:r>
                <a:rPr lang="en-GB" i="0" u="none" strike="noStrike" cap="none" dirty="0">
                  <a:solidFill>
                    <a:srgbClr val="1C1C1C"/>
                  </a:solidFill>
                  <a:ea typeface="Roboto"/>
                  <a:cs typeface="Roboto"/>
                  <a:sym typeface="Roboto"/>
                </a:rPr>
                <a:t>Rabbit’s teeth never stop growing! They never get too long because the rabbit wears them down by chewing on grass, wildflowers and vegetables. </a:t>
              </a:r>
            </a:p>
          </p:txBody>
        </p:sp>
        <p:pic>
          <p:nvPicPr>
            <p:cNvPr id="17" name="Picture 16">
              <a:extLst>
                <a:ext uri="{FF2B5EF4-FFF2-40B4-BE49-F238E27FC236}">
                  <a16:creationId xmlns:a16="http://schemas.microsoft.com/office/drawing/2014/main" id="{C9655ED8-738B-3022-EB70-40A18B2503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31" r="56522" b="59734"/>
            <a:stretch/>
          </p:blipFill>
          <p:spPr>
            <a:xfrm>
              <a:off x="550346" y="4425153"/>
              <a:ext cx="814545" cy="690500"/>
            </a:xfrm>
            <a:prstGeom prst="rect">
              <a:avLst/>
            </a:prstGeom>
          </p:spPr>
        </p:pic>
        <p:pic>
          <p:nvPicPr>
            <p:cNvPr id="18" name="Picture 17">
              <a:extLst>
                <a:ext uri="{FF2B5EF4-FFF2-40B4-BE49-F238E27FC236}">
                  <a16:creationId xmlns:a16="http://schemas.microsoft.com/office/drawing/2014/main" id="{41CD4F33-C7DE-D52E-1C9E-22B6373D33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243" t="56871" r="-4028" b="-3236"/>
            <a:stretch/>
          </p:blipFill>
          <p:spPr>
            <a:xfrm>
              <a:off x="4965926" y="5475793"/>
              <a:ext cx="1000125" cy="795098"/>
            </a:xfrm>
            <a:prstGeom prst="rect">
              <a:avLst/>
            </a:prstGeom>
          </p:spPr>
        </p:pic>
      </p:grpSp>
    </p:spTree>
    <p:extLst>
      <p:ext uri="{BB962C8B-B14F-4D97-AF65-F5344CB8AC3E}">
        <p14:creationId xmlns:p14="http://schemas.microsoft.com/office/powerpoint/2010/main" val="281285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0F7380A4-BCFE-48BB-9369-63DF7DA2A0C3}"/>
              </a:ext>
            </a:extLst>
          </p:cNvPr>
          <p:cNvSpPr/>
          <p:nvPr/>
        </p:nvSpPr>
        <p:spPr>
          <a:xfrm>
            <a:off x="8506496" y="6648046"/>
            <a:ext cx="637504" cy="20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7675" y="276998"/>
            <a:ext cx="8277226" cy="927261"/>
          </a:xfrm>
          <a:solidFill>
            <a:srgbClr val="E94E13"/>
          </a:solidFill>
        </p:spPr>
        <p:txBody>
          <a:bodyPr/>
          <a:lstStyle/>
          <a:p>
            <a:r>
              <a:rPr lang="en-GB" sz="3600" dirty="0">
                <a:solidFill>
                  <a:schemeClr val="bg1"/>
                </a:solidFill>
                <a:latin typeface="+mn-lt"/>
              </a:rPr>
              <a:t>Rabbits and Exercise</a:t>
            </a:r>
          </a:p>
        </p:txBody>
      </p:sp>
      <p:grpSp>
        <p:nvGrpSpPr>
          <p:cNvPr id="9" name="Group 8">
            <a:extLst>
              <a:ext uri="{FF2B5EF4-FFF2-40B4-BE49-F238E27FC236}">
                <a16:creationId xmlns:a16="http://schemas.microsoft.com/office/drawing/2014/main" id="{24F93CDE-4994-409F-A43A-55922517C15D}"/>
              </a:ext>
            </a:extLst>
          </p:cNvPr>
          <p:cNvGrpSpPr/>
          <p:nvPr/>
        </p:nvGrpSpPr>
        <p:grpSpPr>
          <a:xfrm>
            <a:off x="3025670" y="1496960"/>
            <a:ext cx="5055716" cy="1216203"/>
            <a:chOff x="3573379" y="1666984"/>
            <a:chExt cx="4657222" cy="1216205"/>
          </a:xfrm>
        </p:grpSpPr>
        <p:sp>
          <p:nvSpPr>
            <p:cNvPr id="11" name="Rectangle: Top Corners Rounded 10">
              <a:extLst>
                <a:ext uri="{FF2B5EF4-FFF2-40B4-BE49-F238E27FC236}">
                  <a16:creationId xmlns:a16="http://schemas.microsoft.com/office/drawing/2014/main" id="{315CF738-FEC7-4661-AE78-2B3B87DD84A0}"/>
                </a:ext>
              </a:extLst>
            </p:cNvPr>
            <p:cNvSpPr/>
            <p:nvPr/>
          </p:nvSpPr>
          <p:spPr>
            <a:xfrm rot="5400000">
              <a:off x="5293887" y="-53524"/>
              <a:ext cx="1216205" cy="4657222"/>
            </a:xfrm>
            <a:prstGeom prst="round2SameRect">
              <a:avLst>
                <a:gd name="adj1" fmla="val 9715"/>
                <a:gd name="adj2" fmla="val 0"/>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C708F8-EA42-4062-B318-8D4212F38F15}"/>
                </a:ext>
              </a:extLst>
            </p:cNvPr>
            <p:cNvSpPr txBox="1"/>
            <p:nvPr/>
          </p:nvSpPr>
          <p:spPr>
            <a:xfrm>
              <a:off x="3964980" y="1763408"/>
              <a:ext cx="4229447" cy="1015663"/>
            </a:xfrm>
            <a:prstGeom prst="rect">
              <a:avLst/>
            </a:prstGeom>
            <a:noFill/>
          </p:spPr>
          <p:txBody>
            <a:bodyPr wrap="square">
              <a:spAutoFit/>
            </a:bodyPr>
            <a:lstStyle/>
            <a:p>
              <a:pPr marL="0" marR="0" lvl="0" indent="0" rtl="0">
                <a:lnSpc>
                  <a:spcPct val="100000"/>
                </a:lnSpc>
                <a:spcBef>
                  <a:spcPts val="0"/>
                </a:spcBef>
                <a:spcAft>
                  <a:spcPts val="0"/>
                </a:spcAft>
                <a:buClr>
                  <a:srgbClr val="1C1C1C"/>
                </a:buClr>
                <a:buSzPts val="1800"/>
                <a:buFont typeface="Arial"/>
                <a:buNone/>
              </a:pPr>
              <a:r>
                <a:rPr lang="en-GB" sz="2000" b="0" i="0" u="none" strike="noStrike" cap="none" dirty="0">
                  <a:solidFill>
                    <a:srgbClr val="1C1C1C"/>
                  </a:solidFill>
                  <a:ea typeface="Roboto"/>
                  <a:cs typeface="Roboto"/>
                  <a:sym typeface="Roboto"/>
                </a:rPr>
                <a:t>Rabbits are very fast. They are also excellent at jumping. They can jump as high as 90cm in one leap!</a:t>
              </a:r>
            </a:p>
          </p:txBody>
        </p:sp>
      </p:grpSp>
      <p:grpSp>
        <p:nvGrpSpPr>
          <p:cNvPr id="14" name="Group 13">
            <a:extLst>
              <a:ext uri="{FF2B5EF4-FFF2-40B4-BE49-F238E27FC236}">
                <a16:creationId xmlns:a16="http://schemas.microsoft.com/office/drawing/2014/main" id="{C6301729-A022-4D7B-8134-059205E7CDC7}"/>
              </a:ext>
            </a:extLst>
          </p:cNvPr>
          <p:cNvGrpSpPr/>
          <p:nvPr/>
        </p:nvGrpSpPr>
        <p:grpSpPr>
          <a:xfrm flipH="1">
            <a:off x="637504" y="3121083"/>
            <a:ext cx="5055718" cy="1506798"/>
            <a:chOff x="4228598" y="3174601"/>
            <a:chExt cx="4002002" cy="1506798"/>
          </a:xfrm>
        </p:grpSpPr>
        <p:sp>
          <p:nvSpPr>
            <p:cNvPr id="13" name="Rectangle: Top Corners Rounded 12">
              <a:extLst>
                <a:ext uri="{FF2B5EF4-FFF2-40B4-BE49-F238E27FC236}">
                  <a16:creationId xmlns:a16="http://schemas.microsoft.com/office/drawing/2014/main" id="{B162E752-E6D4-41F3-BA95-67CA85DABC98}"/>
                </a:ext>
              </a:extLst>
            </p:cNvPr>
            <p:cNvSpPr/>
            <p:nvPr/>
          </p:nvSpPr>
          <p:spPr>
            <a:xfrm rot="5400000">
              <a:off x="5476200" y="1926999"/>
              <a:ext cx="1506798" cy="4002001"/>
            </a:xfrm>
            <a:prstGeom prst="round2SameRect">
              <a:avLst>
                <a:gd name="adj1" fmla="val 9715"/>
                <a:gd name="adj2" fmla="val 0"/>
              </a:avLst>
            </a:prstGeom>
            <a:solidFill>
              <a:schemeClr val="bg1"/>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D9D3965-E6ED-47E5-99D4-F5B320A0DF8F}"/>
                </a:ext>
              </a:extLst>
            </p:cNvPr>
            <p:cNvSpPr txBox="1"/>
            <p:nvPr/>
          </p:nvSpPr>
          <p:spPr>
            <a:xfrm>
              <a:off x="4305670" y="3274871"/>
              <a:ext cx="3924930" cy="1323439"/>
            </a:xfrm>
            <a:prstGeom prst="rect">
              <a:avLst/>
            </a:prstGeom>
            <a:noFill/>
          </p:spPr>
          <p:txBody>
            <a:bodyPr wrap="square">
              <a:spAutoFit/>
            </a:bodyPr>
            <a:lstStyle/>
            <a:p>
              <a:pPr marL="0" marR="0" lvl="0" indent="0" rtl="0">
                <a:lnSpc>
                  <a:spcPct val="100000"/>
                </a:lnSpc>
                <a:spcBef>
                  <a:spcPts val="0"/>
                </a:spcBef>
                <a:spcAft>
                  <a:spcPts val="0"/>
                </a:spcAft>
                <a:buClr>
                  <a:srgbClr val="1C1C1C"/>
                </a:buClr>
                <a:buSzPts val="1800"/>
                <a:buFont typeface="Arial"/>
                <a:buNone/>
              </a:pPr>
              <a:r>
                <a:rPr lang="en-GB" sz="2000" dirty="0">
                  <a:solidFill>
                    <a:schemeClr val="dk1"/>
                  </a:solidFill>
                  <a:ea typeface="Roboto"/>
                  <a:cs typeface="Roboto"/>
                  <a:sym typeface="Roboto"/>
                </a:rPr>
                <a:t>When rabbits are happy, they do something called a ‘binky’. This is when they hop, jump and twist in the air as well as kicking their feet.</a:t>
              </a:r>
            </a:p>
          </p:txBody>
        </p:sp>
      </p:grpSp>
      <p:pic>
        <p:nvPicPr>
          <p:cNvPr id="7" name="Picture 6">
            <a:extLst>
              <a:ext uri="{FF2B5EF4-FFF2-40B4-BE49-F238E27FC236}">
                <a16:creationId xmlns:a16="http://schemas.microsoft.com/office/drawing/2014/main" id="{A534B41C-4B47-1C08-036E-A1D32B5A2A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62" t="21758" r="18548" b="11172"/>
          <a:stretch/>
        </p:blipFill>
        <p:spPr>
          <a:xfrm>
            <a:off x="637504" y="1343755"/>
            <a:ext cx="2691859" cy="1637832"/>
          </a:xfrm>
          <a:prstGeom prst="roundRect">
            <a:avLst>
              <a:gd name="adj" fmla="val 4995"/>
            </a:avLst>
          </a:prstGeom>
        </p:spPr>
      </p:pic>
      <p:pic>
        <p:nvPicPr>
          <p:cNvPr id="10" name="Picture 9">
            <a:extLst>
              <a:ext uri="{FF2B5EF4-FFF2-40B4-BE49-F238E27FC236}">
                <a16:creationId xmlns:a16="http://schemas.microsoft.com/office/drawing/2014/main" id="{F94F7834-D2CC-2C92-9740-670F7A4671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 r="-576"/>
          <a:stretch/>
        </p:blipFill>
        <p:spPr>
          <a:xfrm>
            <a:off x="5442037" y="2778137"/>
            <a:ext cx="2341012" cy="1759559"/>
          </a:xfrm>
          <a:prstGeom prst="roundRect">
            <a:avLst>
              <a:gd name="adj" fmla="val 4995"/>
            </a:avLst>
          </a:prstGeom>
        </p:spPr>
      </p:pic>
      <p:grpSp>
        <p:nvGrpSpPr>
          <p:cNvPr id="12" name="Group 11">
            <a:extLst>
              <a:ext uri="{FF2B5EF4-FFF2-40B4-BE49-F238E27FC236}">
                <a16:creationId xmlns:a16="http://schemas.microsoft.com/office/drawing/2014/main" id="{71880421-1D65-3FA3-C1FB-864A3EC2C03B}"/>
              </a:ext>
            </a:extLst>
          </p:cNvPr>
          <p:cNvGrpSpPr/>
          <p:nvPr/>
        </p:nvGrpSpPr>
        <p:grpSpPr>
          <a:xfrm rot="374356">
            <a:off x="2986720" y="4096601"/>
            <a:ext cx="5519452" cy="2700099"/>
            <a:chOff x="656101" y="3960924"/>
            <a:chExt cx="5519452" cy="2700099"/>
          </a:xfrm>
        </p:grpSpPr>
        <p:sp>
          <p:nvSpPr>
            <p:cNvPr id="15" name="Rectangle 14">
              <a:extLst>
                <a:ext uri="{FF2B5EF4-FFF2-40B4-BE49-F238E27FC236}">
                  <a16:creationId xmlns:a16="http://schemas.microsoft.com/office/drawing/2014/main" id="{5B34794C-22BC-AFE4-A033-785D11C6E126}"/>
                </a:ext>
              </a:extLst>
            </p:cNvPr>
            <p:cNvSpPr/>
            <p:nvPr/>
          </p:nvSpPr>
          <p:spPr>
            <a:xfrm rot="21329192">
              <a:off x="946295" y="4547836"/>
              <a:ext cx="5021309" cy="15405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24FFDD4-9AF0-92F1-1DA6-80EBF151D7B2}"/>
                </a:ext>
              </a:extLst>
            </p:cNvPr>
            <p:cNvSpPr txBox="1"/>
            <p:nvPr/>
          </p:nvSpPr>
          <p:spPr>
            <a:xfrm rot="21329192">
              <a:off x="1008154" y="4611176"/>
              <a:ext cx="4896889" cy="1477328"/>
            </a:xfrm>
            <a:prstGeom prst="rect">
              <a:avLst/>
            </a:prstGeom>
            <a:noFill/>
          </p:spPr>
          <p:txBody>
            <a:bodyPr wrap="square">
              <a:spAutoFit/>
            </a:bodyPr>
            <a:lstStyle/>
            <a:p>
              <a:pPr marL="0" marR="0" lvl="0" indent="0" algn="ctr" rtl="0">
                <a:lnSpc>
                  <a:spcPct val="100000"/>
                </a:lnSpc>
                <a:spcBef>
                  <a:spcPts val="0"/>
                </a:spcBef>
                <a:spcAft>
                  <a:spcPts val="0"/>
                </a:spcAft>
                <a:buClr>
                  <a:srgbClr val="1C1C1C"/>
                </a:buClr>
                <a:buSzPts val="1800"/>
                <a:buFont typeface="Arial"/>
                <a:buNone/>
              </a:pPr>
              <a:r>
                <a:rPr lang="en-GB" b="1" i="0" u="none" strike="noStrike" cap="none" dirty="0">
                  <a:solidFill>
                    <a:srgbClr val="1C1C1C"/>
                  </a:solidFill>
                  <a:ea typeface="Roboto"/>
                  <a:cs typeface="Roboto"/>
                  <a:sym typeface="Roboto"/>
                </a:rPr>
                <a:t>Did You Know…? </a:t>
              </a:r>
              <a:br>
                <a:rPr lang="en-GB" b="1" i="0" u="none" strike="noStrike" cap="none" dirty="0">
                  <a:solidFill>
                    <a:srgbClr val="1C1C1C"/>
                  </a:solidFill>
                  <a:ea typeface="Roboto"/>
                  <a:cs typeface="Roboto"/>
                  <a:sym typeface="Roboto"/>
                </a:rPr>
              </a:br>
              <a:r>
                <a:rPr lang="en-GB" i="0" u="none" strike="noStrike" cap="none" dirty="0">
                  <a:solidFill>
                    <a:srgbClr val="1C1C1C"/>
                  </a:solidFill>
                  <a:ea typeface="Roboto"/>
                  <a:cs typeface="Roboto"/>
                  <a:sym typeface="Roboto"/>
                </a:rPr>
                <a:t>Rabbits eat their own poo! This may not sound very nice, but they have a really clever digestive system so it is good for them to eat certain parts of their poo called </a:t>
              </a:r>
              <a:r>
                <a:rPr lang="en-GB" i="0" u="none" strike="noStrike" cap="none" dirty="0" err="1">
                  <a:solidFill>
                    <a:srgbClr val="1C1C1C"/>
                  </a:solidFill>
                  <a:ea typeface="Roboto"/>
                  <a:cs typeface="Roboto"/>
                  <a:sym typeface="Roboto"/>
                </a:rPr>
                <a:t>caecotrophs</a:t>
              </a:r>
              <a:r>
                <a:rPr lang="en-GB" i="0" u="none" strike="noStrike" cap="none" dirty="0">
                  <a:solidFill>
                    <a:srgbClr val="1C1C1C"/>
                  </a:solidFill>
                  <a:ea typeface="Roboto"/>
                  <a:cs typeface="Roboto"/>
                  <a:sym typeface="Roboto"/>
                </a:rPr>
                <a:t>. </a:t>
              </a:r>
            </a:p>
          </p:txBody>
        </p:sp>
        <p:pic>
          <p:nvPicPr>
            <p:cNvPr id="17" name="Picture 16">
              <a:extLst>
                <a:ext uri="{FF2B5EF4-FFF2-40B4-BE49-F238E27FC236}">
                  <a16:creationId xmlns:a16="http://schemas.microsoft.com/office/drawing/2014/main" id="{48180540-9626-4ADD-0510-7016A47808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31" r="56522" b="59734"/>
            <a:stretch/>
          </p:blipFill>
          <p:spPr>
            <a:xfrm rot="16181248">
              <a:off x="594078" y="5908501"/>
              <a:ext cx="814545" cy="690500"/>
            </a:xfrm>
            <a:prstGeom prst="rect">
              <a:avLst/>
            </a:prstGeom>
          </p:spPr>
        </p:pic>
        <p:pic>
          <p:nvPicPr>
            <p:cNvPr id="18" name="Picture 17">
              <a:extLst>
                <a:ext uri="{FF2B5EF4-FFF2-40B4-BE49-F238E27FC236}">
                  <a16:creationId xmlns:a16="http://schemas.microsoft.com/office/drawing/2014/main" id="{8048880D-4392-6C43-DF89-95258D775E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243" t="56871" r="-4028" b="-3236"/>
            <a:stretch/>
          </p:blipFill>
          <p:spPr>
            <a:xfrm rot="14477741">
              <a:off x="5277941" y="4063438"/>
              <a:ext cx="1000125" cy="795098"/>
            </a:xfrm>
            <a:prstGeom prst="rect">
              <a:avLst/>
            </a:prstGeom>
          </p:spPr>
        </p:pic>
      </p:grpSp>
    </p:spTree>
    <p:extLst>
      <p:ext uri="{BB962C8B-B14F-4D97-AF65-F5344CB8AC3E}">
        <p14:creationId xmlns:p14="http://schemas.microsoft.com/office/powerpoint/2010/main" val="50311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0F7380A4-BCFE-48BB-9369-63DF7DA2A0C3}"/>
              </a:ext>
            </a:extLst>
          </p:cNvPr>
          <p:cNvSpPr/>
          <p:nvPr/>
        </p:nvSpPr>
        <p:spPr>
          <a:xfrm>
            <a:off x="8506496" y="6648046"/>
            <a:ext cx="637504" cy="20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7675" y="276998"/>
            <a:ext cx="8277226" cy="927261"/>
          </a:xfrm>
          <a:solidFill>
            <a:srgbClr val="E94E13"/>
          </a:solidFill>
        </p:spPr>
        <p:txBody>
          <a:bodyPr/>
          <a:lstStyle/>
          <a:p>
            <a:r>
              <a:rPr lang="en-GB" sz="3600" dirty="0">
                <a:solidFill>
                  <a:schemeClr val="bg1"/>
                </a:solidFill>
                <a:latin typeface="+mn-lt"/>
              </a:rPr>
              <a:t>The Year of the Rabbit</a:t>
            </a:r>
          </a:p>
        </p:txBody>
      </p:sp>
      <p:grpSp>
        <p:nvGrpSpPr>
          <p:cNvPr id="2" name="Group 1">
            <a:extLst>
              <a:ext uri="{FF2B5EF4-FFF2-40B4-BE49-F238E27FC236}">
                <a16:creationId xmlns:a16="http://schemas.microsoft.com/office/drawing/2014/main" id="{F1871F2C-8941-4441-1694-A004C53AC9E3}"/>
              </a:ext>
            </a:extLst>
          </p:cNvPr>
          <p:cNvGrpSpPr/>
          <p:nvPr/>
        </p:nvGrpSpPr>
        <p:grpSpPr>
          <a:xfrm>
            <a:off x="887765" y="1508411"/>
            <a:ext cx="7618730" cy="1323569"/>
            <a:chOff x="887765" y="1508411"/>
            <a:chExt cx="7618730" cy="1323569"/>
          </a:xfrm>
        </p:grpSpPr>
        <p:sp>
          <p:nvSpPr>
            <p:cNvPr id="11" name="Rectangle: Rounded Corners 10">
              <a:extLst>
                <a:ext uri="{FF2B5EF4-FFF2-40B4-BE49-F238E27FC236}">
                  <a16:creationId xmlns:a16="http://schemas.microsoft.com/office/drawing/2014/main" id="{A8AAADC1-3E88-4415-9401-00072325723D}"/>
                </a:ext>
              </a:extLst>
            </p:cNvPr>
            <p:cNvSpPr/>
            <p:nvPr/>
          </p:nvSpPr>
          <p:spPr>
            <a:xfrm rot="5400000">
              <a:off x="4035345" y="-1639169"/>
              <a:ext cx="1323569" cy="7618730"/>
            </a:xfrm>
            <a:prstGeom prst="roundRect">
              <a:avLst/>
            </a:prstGeom>
            <a:solidFill>
              <a:srgbClr val="F9E3D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C708F8-EA42-4062-B318-8D4212F38F15}"/>
                </a:ext>
              </a:extLst>
            </p:cNvPr>
            <p:cNvSpPr txBox="1"/>
            <p:nvPr/>
          </p:nvSpPr>
          <p:spPr>
            <a:xfrm>
              <a:off x="1047565" y="1595460"/>
              <a:ext cx="7208668" cy="1015663"/>
            </a:xfrm>
            <a:prstGeom prst="rect">
              <a:avLst/>
            </a:prstGeom>
            <a:noFill/>
          </p:spPr>
          <p:txBody>
            <a:bodyPr wrap="square">
              <a:spAutoFit/>
            </a:bodyPr>
            <a:lstStyle/>
            <a:p>
              <a:pPr lvl="0" algn="ctr">
                <a:buClr>
                  <a:srgbClr val="1C1C1C"/>
                </a:buClr>
                <a:buSzPts val="1800"/>
              </a:pPr>
              <a:r>
                <a:rPr lang="en-GB" sz="2000" dirty="0">
                  <a:solidFill>
                    <a:schemeClr val="dk1"/>
                  </a:solidFill>
                  <a:ea typeface="Roboto"/>
                  <a:cs typeface="Roboto"/>
                  <a:sym typeface="Roboto"/>
                </a:rPr>
                <a:t>Can you tell a friend something you’ve learnt about rabbits?</a:t>
              </a:r>
            </a:p>
            <a:p>
              <a:pPr lvl="0" algn="ctr">
                <a:buClr>
                  <a:srgbClr val="1C1C1C"/>
                </a:buClr>
                <a:buSzPts val="1800"/>
              </a:pPr>
              <a:endParaRPr lang="en-GB" sz="2000" dirty="0">
                <a:solidFill>
                  <a:schemeClr val="dk1"/>
                </a:solidFill>
                <a:ea typeface="Roboto"/>
                <a:cs typeface="Roboto"/>
                <a:sym typeface="Roboto"/>
              </a:endParaRPr>
            </a:p>
            <a:p>
              <a:pPr lvl="0" algn="ctr">
                <a:buClr>
                  <a:srgbClr val="1C1C1C"/>
                </a:buClr>
                <a:buSzPts val="1800"/>
              </a:pPr>
              <a:r>
                <a:rPr lang="en-GB" sz="2000" dirty="0">
                  <a:solidFill>
                    <a:schemeClr val="dk1"/>
                  </a:solidFill>
                  <a:ea typeface="Roboto"/>
                  <a:cs typeface="Roboto"/>
                  <a:sym typeface="Roboto"/>
                </a:rPr>
                <a:t>What was your favourite rabbit fact?</a:t>
              </a:r>
            </a:p>
          </p:txBody>
        </p:sp>
      </p:grpSp>
      <p:pic>
        <p:nvPicPr>
          <p:cNvPr id="9" name="Picture 8">
            <a:extLst>
              <a:ext uri="{FF2B5EF4-FFF2-40B4-BE49-F238E27FC236}">
                <a16:creationId xmlns:a16="http://schemas.microsoft.com/office/drawing/2014/main" id="{258A898F-AC3B-4AE0-AA4F-D54C91C3C5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9" r="1028"/>
          <a:stretch/>
        </p:blipFill>
        <p:spPr>
          <a:xfrm>
            <a:off x="3008904" y="2698172"/>
            <a:ext cx="4918229" cy="3323265"/>
          </a:xfrm>
          <a:prstGeom prst="roundRect">
            <a:avLst>
              <a:gd name="adj" fmla="val 4418"/>
            </a:avLst>
          </a:prstGeom>
        </p:spPr>
      </p:pic>
      <p:pic>
        <p:nvPicPr>
          <p:cNvPr id="3" name="Picture 2">
            <a:extLst>
              <a:ext uri="{FF2B5EF4-FFF2-40B4-BE49-F238E27FC236}">
                <a16:creationId xmlns:a16="http://schemas.microsoft.com/office/drawing/2014/main" id="{DA91205C-8EC1-4060-866F-B34F6D40C0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887767" y="2087755"/>
            <a:ext cx="1633907" cy="1880735"/>
          </a:xfrm>
          <a:prstGeom prst="rect">
            <a:avLst/>
          </a:prstGeom>
        </p:spPr>
      </p:pic>
    </p:spTree>
    <p:extLst>
      <p:ext uri="{BB962C8B-B14F-4D97-AF65-F5344CB8AC3E}">
        <p14:creationId xmlns:p14="http://schemas.microsoft.com/office/powerpoint/2010/main" val="19472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6"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80">
                                          <p:stCondLst>
                                            <p:cond delay="0"/>
                                          </p:stCondLst>
                                        </p:cTn>
                                        <p:tgtEl>
                                          <p:spTgt spid="3"/>
                                        </p:tgtEl>
                                      </p:cBhvr>
                                    </p:animEffect>
                                    <p:anim calcmode="lin" valueType="num">
                                      <p:cBhvr>
                                        <p:cTn id="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gtEl>
                                      </p:cBhvr>
                                      <p:to x="100000" y="60000"/>
                                    </p:animScale>
                                    <p:animScale>
                                      <p:cBhvr>
                                        <p:cTn id="17" dur="166" decel="50000">
                                          <p:stCondLst>
                                            <p:cond delay="676"/>
                                          </p:stCondLst>
                                        </p:cTn>
                                        <p:tgtEl>
                                          <p:spTgt spid="3"/>
                                        </p:tgtEl>
                                      </p:cBhvr>
                                      <p:to x="100000" y="100000"/>
                                    </p:animScale>
                                    <p:animScale>
                                      <p:cBhvr>
                                        <p:cTn id="18" dur="26">
                                          <p:stCondLst>
                                            <p:cond delay="1312"/>
                                          </p:stCondLst>
                                        </p:cTn>
                                        <p:tgtEl>
                                          <p:spTgt spid="3"/>
                                        </p:tgtEl>
                                      </p:cBhvr>
                                      <p:to x="100000" y="80000"/>
                                    </p:animScale>
                                    <p:animScale>
                                      <p:cBhvr>
                                        <p:cTn id="19" dur="166" decel="50000">
                                          <p:stCondLst>
                                            <p:cond delay="1338"/>
                                          </p:stCondLst>
                                        </p:cTn>
                                        <p:tgtEl>
                                          <p:spTgt spid="3"/>
                                        </p:tgtEl>
                                      </p:cBhvr>
                                      <p:to x="100000" y="100000"/>
                                    </p:animScale>
                                    <p:animScale>
                                      <p:cBhvr>
                                        <p:cTn id="20" dur="26">
                                          <p:stCondLst>
                                            <p:cond delay="1642"/>
                                          </p:stCondLst>
                                        </p:cTn>
                                        <p:tgtEl>
                                          <p:spTgt spid="3"/>
                                        </p:tgtEl>
                                      </p:cBhvr>
                                      <p:to x="100000" y="90000"/>
                                    </p:animScale>
                                    <p:animScale>
                                      <p:cBhvr>
                                        <p:cTn id="21" dur="166" decel="50000">
                                          <p:stCondLst>
                                            <p:cond delay="1668"/>
                                          </p:stCondLst>
                                        </p:cTn>
                                        <p:tgtEl>
                                          <p:spTgt spid="3"/>
                                        </p:tgtEl>
                                      </p:cBhvr>
                                      <p:to x="100000" y="100000"/>
                                    </p:animScale>
                                    <p:animScale>
                                      <p:cBhvr>
                                        <p:cTn id="22" dur="26">
                                          <p:stCondLst>
                                            <p:cond delay="1808"/>
                                          </p:stCondLst>
                                        </p:cTn>
                                        <p:tgtEl>
                                          <p:spTgt spid="3"/>
                                        </p:tgtEl>
                                      </p:cBhvr>
                                      <p:to x="100000" y="95000"/>
                                    </p:animScale>
                                    <p:animScale>
                                      <p:cBhvr>
                                        <p:cTn id="23" dur="166" decel="50000">
                                          <p:stCondLst>
                                            <p:cond delay="1834"/>
                                          </p:stCondLst>
                                        </p:cTn>
                                        <p:tgtEl>
                                          <p:spTgt spid="3"/>
                                        </p:tgtEl>
                                      </p:cBhvr>
                                      <p:to x="100000" y="100000"/>
                                    </p:animScale>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C4C7E4A8-BB5C-4381-B676-D9EE3318B4EC}"/>
              </a:ext>
            </a:extLst>
          </p:cNvPr>
          <p:cNvSpPr/>
          <p:nvPr/>
        </p:nvSpPr>
        <p:spPr>
          <a:xfrm>
            <a:off x="0" y="5679582"/>
            <a:ext cx="9144000" cy="1178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D08D99FD-26D0-4CA0-A44B-3393CB5F4AA2}"/>
              </a:ext>
            </a:extLst>
          </p:cNvPr>
          <p:cNvSpPr/>
          <p:nvPr/>
        </p:nvSpPr>
        <p:spPr>
          <a:xfrm>
            <a:off x="0" y="5679582"/>
            <a:ext cx="9144000" cy="1178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0F7380A4-BCFE-48BB-9369-63DF7DA2A0C3}"/>
              </a:ext>
            </a:extLst>
          </p:cNvPr>
          <p:cNvSpPr/>
          <p:nvPr/>
        </p:nvSpPr>
        <p:spPr>
          <a:xfrm>
            <a:off x="8506496" y="6648046"/>
            <a:ext cx="637504" cy="20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BB14956C-3CD5-4BFE-B881-BE91F8D132B4}"/>
              </a:ext>
            </a:extLst>
          </p:cNvPr>
          <p:cNvSpPr/>
          <p:nvPr/>
        </p:nvSpPr>
        <p:spPr>
          <a:xfrm>
            <a:off x="723230" y="1446300"/>
            <a:ext cx="7677820" cy="1230226"/>
          </a:xfrm>
          <a:prstGeom prst="roundRect">
            <a:avLst>
              <a:gd name="adj" fmla="val 10839"/>
            </a:avLst>
          </a:prstGeom>
          <a:solidFill>
            <a:srgbClr val="F9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B64836FF-706B-4567-AA5E-2114A4C10D75}"/>
              </a:ext>
            </a:extLst>
          </p:cNvPr>
          <p:cNvSpPr/>
          <p:nvPr/>
        </p:nvSpPr>
        <p:spPr>
          <a:xfrm>
            <a:off x="723230" y="2228850"/>
            <a:ext cx="2991520" cy="3807504"/>
          </a:xfrm>
          <a:prstGeom prst="roundRect">
            <a:avLst>
              <a:gd name="adj" fmla="val 5731"/>
            </a:avLst>
          </a:prstGeom>
          <a:solidFill>
            <a:srgbClr val="F9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7675" y="276998"/>
            <a:ext cx="8277226" cy="927261"/>
          </a:xfrm>
          <a:solidFill>
            <a:srgbClr val="E94E13"/>
          </a:solidFill>
        </p:spPr>
        <p:txBody>
          <a:bodyPr/>
          <a:lstStyle/>
          <a:p>
            <a:r>
              <a:rPr lang="en-GB" sz="3600" dirty="0">
                <a:solidFill>
                  <a:schemeClr val="bg1"/>
                </a:solidFill>
                <a:latin typeface="+mn-lt"/>
              </a:rPr>
              <a:t>What is Chinese New Year?</a:t>
            </a:r>
          </a:p>
        </p:txBody>
      </p:sp>
      <p:sp>
        <p:nvSpPr>
          <p:cNvPr id="7" name="TextBox 6">
            <a:extLst>
              <a:ext uri="{FF2B5EF4-FFF2-40B4-BE49-F238E27FC236}">
                <a16:creationId xmlns:a16="http://schemas.microsoft.com/office/drawing/2014/main" id="{8E42436E-9534-4DA7-8C8E-D168D7723397}"/>
              </a:ext>
            </a:extLst>
          </p:cNvPr>
          <p:cNvSpPr txBox="1"/>
          <p:nvPr/>
        </p:nvSpPr>
        <p:spPr>
          <a:xfrm>
            <a:off x="836118" y="1582296"/>
            <a:ext cx="7459486" cy="923330"/>
          </a:xfrm>
          <a:prstGeom prst="rect">
            <a:avLst/>
          </a:prstGeom>
          <a:noFill/>
        </p:spPr>
        <p:txBody>
          <a:bodyPr wrap="square">
            <a:spAutoFit/>
          </a:bodyPr>
          <a:lstStyle/>
          <a:p>
            <a:r>
              <a:rPr lang="en-GB" b="1" dirty="0"/>
              <a:t>Chinese New Year</a:t>
            </a:r>
            <a:r>
              <a:rPr lang="en-GB" dirty="0"/>
              <a:t> is the start of the new year in the Chinese calendar.</a:t>
            </a:r>
            <a:br>
              <a:rPr lang="en-GB" dirty="0"/>
            </a:br>
            <a:r>
              <a:rPr lang="en-GB" dirty="0"/>
              <a:t>As it is celebrated by other countries too, it is often called the </a:t>
            </a:r>
            <a:r>
              <a:rPr lang="en-GB" b="1" dirty="0"/>
              <a:t>Lunar New Year</a:t>
            </a:r>
            <a:r>
              <a:rPr lang="en-GB" dirty="0"/>
              <a:t> or </a:t>
            </a:r>
            <a:r>
              <a:rPr lang="en-GB" b="1" dirty="0"/>
              <a:t>Spring Festival</a:t>
            </a:r>
            <a:r>
              <a:rPr lang="en-GB" dirty="0"/>
              <a:t>.</a:t>
            </a:r>
          </a:p>
        </p:txBody>
      </p:sp>
      <p:sp>
        <p:nvSpPr>
          <p:cNvPr id="11" name="TextBox 10">
            <a:extLst>
              <a:ext uri="{FF2B5EF4-FFF2-40B4-BE49-F238E27FC236}">
                <a16:creationId xmlns:a16="http://schemas.microsoft.com/office/drawing/2014/main" id="{35B1E86B-5AF3-44EF-962F-1831FDCFE9D3}"/>
              </a:ext>
            </a:extLst>
          </p:cNvPr>
          <p:cNvSpPr txBox="1"/>
          <p:nvPr/>
        </p:nvSpPr>
        <p:spPr>
          <a:xfrm>
            <a:off x="785478" y="2620521"/>
            <a:ext cx="2991520" cy="1049106"/>
          </a:xfrm>
          <a:prstGeom prst="roundRect">
            <a:avLst>
              <a:gd name="adj" fmla="val 0"/>
            </a:avLst>
          </a:prstGeom>
          <a:noFill/>
          <a:ln w="28575">
            <a:noFill/>
          </a:ln>
        </p:spPr>
        <p:txBody>
          <a:bodyPr wrap="square" lIns="144000" tIns="108000" rIns="144000" bIns="108000">
            <a:spAutoFit/>
          </a:bodyPr>
          <a:lstStyle/>
          <a:p>
            <a:r>
              <a:rPr lang="en-GB" dirty="0">
                <a:solidFill>
                  <a:schemeClr val="dk1"/>
                </a:solidFill>
                <a:ea typeface="Roboto"/>
                <a:cs typeface="Roboto"/>
                <a:sym typeface="Roboto"/>
              </a:rPr>
              <a:t>Chinese New Year is celebrated on a different date each year.</a:t>
            </a:r>
            <a:endParaRPr lang="en-GB" dirty="0"/>
          </a:p>
        </p:txBody>
      </p:sp>
      <p:pic>
        <p:nvPicPr>
          <p:cNvPr id="6" name="Picture 5">
            <a:extLst>
              <a:ext uri="{FF2B5EF4-FFF2-40B4-BE49-F238E27FC236}">
                <a16:creationId xmlns:a16="http://schemas.microsoft.com/office/drawing/2014/main" id="{A8518684-EB69-48C2-85B4-B3D48FF3F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302" y="2918567"/>
            <a:ext cx="4363698" cy="3085639"/>
          </a:xfrm>
          <a:prstGeom prst="roundRect">
            <a:avLst>
              <a:gd name="adj" fmla="val 5246"/>
            </a:avLst>
          </a:prstGeom>
        </p:spPr>
      </p:pic>
      <p:sp>
        <p:nvSpPr>
          <p:cNvPr id="13" name="TextBox 12">
            <a:extLst>
              <a:ext uri="{FF2B5EF4-FFF2-40B4-BE49-F238E27FC236}">
                <a16:creationId xmlns:a16="http://schemas.microsoft.com/office/drawing/2014/main" id="{BE486143-8CAA-43D7-BD9B-BD5BAB8B132A}"/>
              </a:ext>
            </a:extLst>
          </p:cNvPr>
          <p:cNvSpPr txBox="1"/>
          <p:nvPr/>
        </p:nvSpPr>
        <p:spPr>
          <a:xfrm>
            <a:off x="787901" y="3715722"/>
            <a:ext cx="2991520" cy="1049106"/>
          </a:xfrm>
          <a:prstGeom prst="roundRect">
            <a:avLst>
              <a:gd name="adj" fmla="val 0"/>
            </a:avLst>
          </a:prstGeom>
          <a:noFill/>
          <a:ln w="28575">
            <a:noFill/>
          </a:ln>
        </p:spPr>
        <p:txBody>
          <a:bodyPr wrap="square" lIns="144000" tIns="108000" rIns="144000" bIns="108000">
            <a:spAutoFit/>
          </a:bodyPr>
          <a:lstStyle/>
          <a:p>
            <a:r>
              <a:rPr lang="en-GB" dirty="0">
                <a:solidFill>
                  <a:schemeClr val="dk1"/>
                </a:solidFill>
                <a:ea typeface="Roboto"/>
                <a:cs typeface="Roboto"/>
                <a:sym typeface="Roboto"/>
              </a:rPr>
              <a:t>It can be celebrated between 21</a:t>
            </a:r>
            <a:r>
              <a:rPr lang="en-GB" baseline="30000" dirty="0">
                <a:solidFill>
                  <a:schemeClr val="dk1"/>
                </a:solidFill>
                <a:ea typeface="Roboto"/>
                <a:cs typeface="Roboto"/>
                <a:sym typeface="Roboto"/>
              </a:rPr>
              <a:t>st</a:t>
            </a:r>
            <a:r>
              <a:rPr lang="en-GB" dirty="0">
                <a:solidFill>
                  <a:schemeClr val="dk1"/>
                </a:solidFill>
                <a:ea typeface="Roboto"/>
                <a:cs typeface="Roboto"/>
                <a:sym typeface="Roboto"/>
              </a:rPr>
              <a:t> January and 20</a:t>
            </a:r>
            <a:r>
              <a:rPr lang="en-GB" baseline="30000" dirty="0">
                <a:solidFill>
                  <a:schemeClr val="dk1"/>
                </a:solidFill>
                <a:ea typeface="Roboto"/>
                <a:cs typeface="Roboto"/>
                <a:sym typeface="Roboto"/>
              </a:rPr>
              <a:t>th</a:t>
            </a:r>
            <a:r>
              <a:rPr lang="en-GB" dirty="0">
                <a:solidFill>
                  <a:schemeClr val="dk1"/>
                </a:solidFill>
                <a:ea typeface="Roboto"/>
                <a:cs typeface="Roboto"/>
                <a:sym typeface="Roboto"/>
              </a:rPr>
              <a:t> February.</a:t>
            </a:r>
          </a:p>
        </p:txBody>
      </p:sp>
      <p:sp>
        <p:nvSpPr>
          <p:cNvPr id="14" name="TextBox 13">
            <a:extLst>
              <a:ext uri="{FF2B5EF4-FFF2-40B4-BE49-F238E27FC236}">
                <a16:creationId xmlns:a16="http://schemas.microsoft.com/office/drawing/2014/main" id="{F9D5A96B-AFB4-4CE5-B5A6-8BFCBCD0276C}"/>
              </a:ext>
            </a:extLst>
          </p:cNvPr>
          <p:cNvSpPr txBox="1"/>
          <p:nvPr/>
        </p:nvSpPr>
        <p:spPr>
          <a:xfrm>
            <a:off x="785478" y="4811940"/>
            <a:ext cx="2991520" cy="1049106"/>
          </a:xfrm>
          <a:prstGeom prst="roundRect">
            <a:avLst>
              <a:gd name="adj" fmla="val 0"/>
            </a:avLst>
          </a:prstGeom>
          <a:noFill/>
          <a:ln w="28575">
            <a:noFill/>
          </a:ln>
        </p:spPr>
        <p:txBody>
          <a:bodyPr wrap="square" lIns="144000" tIns="108000" rIns="144000" bIns="108000">
            <a:spAutoFit/>
          </a:bodyPr>
          <a:lstStyle/>
          <a:p>
            <a:r>
              <a:rPr lang="en-GB" dirty="0">
                <a:solidFill>
                  <a:schemeClr val="dk1"/>
                </a:solidFill>
                <a:ea typeface="Roboto"/>
                <a:cs typeface="Roboto"/>
                <a:sym typeface="Roboto"/>
              </a:rPr>
              <a:t>This is because it starts at the beginning of the </a:t>
            </a:r>
            <a:r>
              <a:rPr lang="en-GB" b="1" dirty="0">
                <a:solidFill>
                  <a:schemeClr val="dk1"/>
                </a:solidFill>
                <a:ea typeface="Roboto"/>
                <a:cs typeface="Roboto"/>
                <a:sym typeface="Roboto"/>
              </a:rPr>
              <a:t>first new moon</a:t>
            </a:r>
            <a:r>
              <a:rPr lang="en-GB" dirty="0">
                <a:solidFill>
                  <a:schemeClr val="dk1"/>
                </a:solidFill>
                <a:ea typeface="Roboto"/>
                <a:cs typeface="Roboto"/>
                <a:sym typeface="Roboto"/>
              </a:rPr>
              <a:t>.</a:t>
            </a:r>
            <a:endParaRPr lang="en-GB" dirty="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7" grpId="0"/>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0F7380A4-BCFE-48BB-9369-63DF7DA2A0C3}"/>
              </a:ext>
            </a:extLst>
          </p:cNvPr>
          <p:cNvSpPr/>
          <p:nvPr/>
        </p:nvSpPr>
        <p:spPr>
          <a:xfrm>
            <a:off x="8506496" y="6648046"/>
            <a:ext cx="637504" cy="20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BB14956C-3CD5-4BFE-B881-BE91F8D132B4}"/>
              </a:ext>
            </a:extLst>
          </p:cNvPr>
          <p:cNvSpPr/>
          <p:nvPr/>
        </p:nvSpPr>
        <p:spPr>
          <a:xfrm>
            <a:off x="723230" y="1389150"/>
            <a:ext cx="7677820" cy="782327"/>
          </a:xfrm>
          <a:prstGeom prst="roundRect">
            <a:avLst>
              <a:gd name="adj" fmla="val 12779"/>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7675" y="276998"/>
            <a:ext cx="8277226" cy="927261"/>
          </a:xfrm>
          <a:solidFill>
            <a:srgbClr val="E94E13"/>
          </a:solidFill>
        </p:spPr>
        <p:txBody>
          <a:bodyPr/>
          <a:lstStyle/>
          <a:p>
            <a:r>
              <a:rPr lang="en-GB" sz="3600" dirty="0">
                <a:solidFill>
                  <a:schemeClr val="bg1"/>
                </a:solidFill>
                <a:latin typeface="+mn-lt"/>
              </a:rPr>
              <a:t>The Chinese Zodiac</a:t>
            </a:r>
          </a:p>
        </p:txBody>
      </p:sp>
      <p:sp>
        <p:nvSpPr>
          <p:cNvPr id="7" name="TextBox 6">
            <a:extLst>
              <a:ext uri="{FF2B5EF4-FFF2-40B4-BE49-F238E27FC236}">
                <a16:creationId xmlns:a16="http://schemas.microsoft.com/office/drawing/2014/main" id="{8E42436E-9534-4DA7-8C8E-D168D7723397}"/>
              </a:ext>
            </a:extLst>
          </p:cNvPr>
          <p:cNvSpPr txBox="1"/>
          <p:nvPr/>
        </p:nvSpPr>
        <p:spPr>
          <a:xfrm>
            <a:off x="836118" y="1457147"/>
            <a:ext cx="7459486" cy="646331"/>
          </a:xfrm>
          <a:prstGeom prst="rect">
            <a:avLst/>
          </a:prstGeom>
          <a:noFill/>
        </p:spPr>
        <p:txBody>
          <a:bodyPr wrap="square">
            <a:spAutoFit/>
          </a:bodyPr>
          <a:lstStyle/>
          <a:p>
            <a:pPr algn="ctr"/>
            <a:r>
              <a:rPr lang="en-GB" dirty="0"/>
              <a:t>Each new year is named after an </a:t>
            </a:r>
            <a:r>
              <a:rPr lang="en-GB" b="1" dirty="0"/>
              <a:t>animal</a:t>
            </a:r>
            <a:r>
              <a:rPr lang="en-GB" dirty="0"/>
              <a:t/>
            </a:r>
            <a:br>
              <a:rPr lang="en-GB" dirty="0"/>
            </a:br>
            <a:r>
              <a:rPr lang="en-GB" dirty="0"/>
              <a:t>from the Chinese Great Race story.</a:t>
            </a:r>
          </a:p>
        </p:txBody>
      </p:sp>
      <p:sp>
        <p:nvSpPr>
          <p:cNvPr id="11" name="TextBox 10">
            <a:extLst>
              <a:ext uri="{FF2B5EF4-FFF2-40B4-BE49-F238E27FC236}">
                <a16:creationId xmlns:a16="http://schemas.microsoft.com/office/drawing/2014/main" id="{35B1E86B-5AF3-44EF-962F-1831FDCFE9D3}"/>
              </a:ext>
            </a:extLst>
          </p:cNvPr>
          <p:cNvSpPr txBox="1"/>
          <p:nvPr/>
        </p:nvSpPr>
        <p:spPr>
          <a:xfrm>
            <a:off x="1561487" y="5805101"/>
            <a:ext cx="6001305" cy="394335"/>
          </a:xfrm>
          <a:prstGeom prst="roundRect">
            <a:avLst>
              <a:gd name="adj" fmla="val 12007"/>
            </a:avLst>
          </a:prstGeom>
          <a:solidFill>
            <a:schemeClr val="bg1"/>
          </a:solidFill>
          <a:ln w="38100">
            <a:solidFill>
              <a:srgbClr val="F9B000"/>
            </a:solidFill>
          </a:ln>
        </p:spPr>
        <p:txBody>
          <a:bodyPr wrap="square">
            <a:spAutoFit/>
          </a:bodyPr>
          <a:lstStyle/>
          <a:p>
            <a:pPr marL="228600" lvl="0" indent="-114300" algn="ctr">
              <a:buClr>
                <a:srgbClr val="000000"/>
              </a:buClr>
              <a:buSzPts val="1800"/>
            </a:pPr>
            <a:r>
              <a:rPr lang="en-GB" b="1" dirty="0">
                <a:solidFill>
                  <a:schemeClr val="dk1"/>
                </a:solidFill>
                <a:ea typeface="Roboto" panose="02000000000000000000" pitchFamily="2" charset="0"/>
                <a:cs typeface="Roboto"/>
                <a:sym typeface="Roboto"/>
              </a:rPr>
              <a:t>Which animal was it on the year that you were born?</a:t>
            </a:r>
          </a:p>
        </p:txBody>
      </p:sp>
      <p:pic>
        <p:nvPicPr>
          <p:cNvPr id="5" name="Picture 4">
            <a:extLst>
              <a:ext uri="{FF2B5EF4-FFF2-40B4-BE49-F238E27FC236}">
                <a16:creationId xmlns:a16="http://schemas.microsoft.com/office/drawing/2014/main" id="{B95299DA-5564-4012-BB48-DA33EC50CD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4958" y="2268049"/>
            <a:ext cx="3362660" cy="3362660"/>
          </a:xfrm>
          <a:prstGeom prst="rect">
            <a:avLst/>
          </a:prstGeom>
        </p:spPr>
      </p:pic>
    </p:spTree>
    <p:extLst>
      <p:ext uri="{BB962C8B-B14F-4D97-AF65-F5344CB8AC3E}">
        <p14:creationId xmlns:p14="http://schemas.microsoft.com/office/powerpoint/2010/main" val="36456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0F7380A4-BCFE-48BB-9369-63DF7DA2A0C3}"/>
              </a:ext>
            </a:extLst>
          </p:cNvPr>
          <p:cNvSpPr/>
          <p:nvPr/>
        </p:nvSpPr>
        <p:spPr>
          <a:xfrm>
            <a:off x="8506496" y="6648046"/>
            <a:ext cx="637504" cy="20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BB14956C-3CD5-4BFE-B881-BE91F8D132B4}"/>
              </a:ext>
            </a:extLst>
          </p:cNvPr>
          <p:cNvSpPr/>
          <p:nvPr/>
        </p:nvSpPr>
        <p:spPr>
          <a:xfrm>
            <a:off x="723230" y="1314455"/>
            <a:ext cx="7677820" cy="1843476"/>
          </a:xfrm>
          <a:prstGeom prst="roundRect">
            <a:avLst>
              <a:gd name="adj" fmla="val 12779"/>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7675" y="276998"/>
            <a:ext cx="8277226" cy="927261"/>
          </a:xfrm>
          <a:solidFill>
            <a:srgbClr val="E94E13"/>
          </a:solidFill>
        </p:spPr>
        <p:txBody>
          <a:bodyPr/>
          <a:lstStyle/>
          <a:p>
            <a:r>
              <a:rPr lang="en-GB" sz="3600" dirty="0">
                <a:solidFill>
                  <a:schemeClr val="bg1"/>
                </a:solidFill>
                <a:latin typeface="+mn-lt"/>
              </a:rPr>
              <a:t>The Chinese Zodiac</a:t>
            </a:r>
          </a:p>
        </p:txBody>
      </p:sp>
      <p:sp>
        <p:nvSpPr>
          <p:cNvPr id="7" name="TextBox 6">
            <a:extLst>
              <a:ext uri="{FF2B5EF4-FFF2-40B4-BE49-F238E27FC236}">
                <a16:creationId xmlns:a16="http://schemas.microsoft.com/office/drawing/2014/main" id="{8E42436E-9534-4DA7-8C8E-D168D7723397}"/>
              </a:ext>
            </a:extLst>
          </p:cNvPr>
          <p:cNvSpPr txBox="1"/>
          <p:nvPr/>
        </p:nvSpPr>
        <p:spPr>
          <a:xfrm>
            <a:off x="836118" y="1386795"/>
            <a:ext cx="6345160" cy="1754326"/>
          </a:xfrm>
          <a:prstGeom prst="rect">
            <a:avLst/>
          </a:prstGeom>
          <a:noFill/>
        </p:spPr>
        <p:txBody>
          <a:bodyPr wrap="square">
            <a:spAutoFit/>
          </a:bodyPr>
          <a:lstStyle/>
          <a:p>
            <a:r>
              <a:rPr lang="en-GB" dirty="0"/>
              <a:t>The Chinese New Year story suggests how the animals in the </a:t>
            </a:r>
            <a:r>
              <a:rPr lang="en-GB"/>
              <a:t>Chinese zodiac </a:t>
            </a:r>
            <a:r>
              <a:rPr lang="en-GB" dirty="0"/>
              <a:t>might have been chosen. The story says that many years ago, the Jade Emperor (who was in charge in China), decided that he wanted to start a way of measuring time by introducing a calendar. He wanted to name each year after an animal.</a:t>
            </a:r>
          </a:p>
        </p:txBody>
      </p:sp>
      <p:sp>
        <p:nvSpPr>
          <p:cNvPr id="11" name="TextBox 10">
            <a:extLst>
              <a:ext uri="{FF2B5EF4-FFF2-40B4-BE49-F238E27FC236}">
                <a16:creationId xmlns:a16="http://schemas.microsoft.com/office/drawing/2014/main" id="{35B1E86B-5AF3-44EF-962F-1831FDCFE9D3}"/>
              </a:ext>
            </a:extLst>
          </p:cNvPr>
          <p:cNvSpPr txBox="1"/>
          <p:nvPr/>
        </p:nvSpPr>
        <p:spPr>
          <a:xfrm>
            <a:off x="4586288" y="3320246"/>
            <a:ext cx="3705894" cy="1711631"/>
          </a:xfrm>
          <a:prstGeom prst="roundRect">
            <a:avLst>
              <a:gd name="adj" fmla="val 8492"/>
            </a:avLst>
          </a:prstGeom>
          <a:solidFill>
            <a:schemeClr val="bg1"/>
          </a:solidFill>
          <a:ln w="38100">
            <a:solidFill>
              <a:srgbClr val="F9B000"/>
            </a:solidFill>
          </a:ln>
        </p:spPr>
        <p:txBody>
          <a:bodyPr wrap="square" lIns="144000" tIns="108000" rIns="144000" bIns="108000">
            <a:spAutoFit/>
          </a:bodyPr>
          <a:lstStyle/>
          <a:p>
            <a:r>
              <a:rPr lang="en-GB" dirty="0"/>
              <a:t>He invited lots of animals to enter a race to cross the river. The first 12 animals to finish the race would have a year named after them.</a:t>
            </a:r>
          </a:p>
        </p:txBody>
      </p:sp>
      <p:sp>
        <p:nvSpPr>
          <p:cNvPr id="8" name="Rectangle: Rounded Corners 7">
            <a:extLst>
              <a:ext uri="{FF2B5EF4-FFF2-40B4-BE49-F238E27FC236}">
                <a16:creationId xmlns:a16="http://schemas.microsoft.com/office/drawing/2014/main" id="{D0109312-2AB5-4046-AFCB-05BC8E48511B}"/>
              </a:ext>
            </a:extLst>
          </p:cNvPr>
          <p:cNvSpPr/>
          <p:nvPr/>
        </p:nvSpPr>
        <p:spPr>
          <a:xfrm>
            <a:off x="733090" y="5194192"/>
            <a:ext cx="7677820" cy="1048789"/>
          </a:xfrm>
          <a:prstGeom prst="roundRect">
            <a:avLst>
              <a:gd name="adj" fmla="val 12779"/>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C07FE9C-2749-4E67-A4C1-A9A726959F0C}"/>
              </a:ext>
            </a:extLst>
          </p:cNvPr>
          <p:cNvSpPr txBox="1"/>
          <p:nvPr/>
        </p:nvSpPr>
        <p:spPr>
          <a:xfrm>
            <a:off x="836118" y="5242242"/>
            <a:ext cx="6671587" cy="923330"/>
          </a:xfrm>
          <a:prstGeom prst="rect">
            <a:avLst/>
          </a:prstGeom>
          <a:noFill/>
        </p:spPr>
        <p:txBody>
          <a:bodyPr wrap="square">
            <a:spAutoFit/>
          </a:bodyPr>
          <a:lstStyle/>
          <a:p>
            <a:r>
              <a:rPr lang="en-GB" dirty="0"/>
              <a:t>The rat was the first animal to cross the river, so the first year was named after the rat. The rabbit came fourth in the race, </a:t>
            </a:r>
            <a:br>
              <a:rPr lang="en-GB" dirty="0"/>
            </a:br>
            <a:r>
              <a:rPr lang="en-GB" dirty="0"/>
              <a:t>so the fourth year was named after the rabbit.</a:t>
            </a:r>
          </a:p>
        </p:txBody>
      </p:sp>
      <p:pic>
        <p:nvPicPr>
          <p:cNvPr id="10" name="Picture 9">
            <a:extLst>
              <a:ext uri="{FF2B5EF4-FFF2-40B4-BE49-F238E27FC236}">
                <a16:creationId xmlns:a16="http://schemas.microsoft.com/office/drawing/2014/main" id="{1ECA010C-C885-4C40-B255-9C5EAC50F3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605"/>
          <a:stretch/>
        </p:blipFill>
        <p:spPr>
          <a:xfrm>
            <a:off x="7052168" y="1386795"/>
            <a:ext cx="1476832" cy="1754326"/>
          </a:xfrm>
          <a:prstGeom prst="rect">
            <a:avLst/>
          </a:prstGeom>
        </p:spPr>
      </p:pic>
      <p:pic>
        <p:nvPicPr>
          <p:cNvPr id="13" name="Picture 12">
            <a:extLst>
              <a:ext uri="{FF2B5EF4-FFF2-40B4-BE49-F238E27FC236}">
                <a16:creationId xmlns:a16="http://schemas.microsoft.com/office/drawing/2014/main" id="{C656FAAE-F257-4E45-91F4-9D2356B9E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0485" y="5534408"/>
            <a:ext cx="1200425" cy="708574"/>
          </a:xfrm>
          <a:prstGeom prst="rect">
            <a:avLst/>
          </a:prstGeom>
        </p:spPr>
      </p:pic>
      <p:pic>
        <p:nvPicPr>
          <p:cNvPr id="15" name="Picture 14">
            <a:extLst>
              <a:ext uri="{FF2B5EF4-FFF2-40B4-BE49-F238E27FC236}">
                <a16:creationId xmlns:a16="http://schemas.microsoft.com/office/drawing/2014/main" id="{4CCB0465-95AE-4772-A333-A7273F2244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7" t="14183" r="-199" b="13167"/>
          <a:stretch/>
        </p:blipFill>
        <p:spPr>
          <a:xfrm>
            <a:off x="723230" y="3240520"/>
            <a:ext cx="3659783" cy="1889181"/>
          </a:xfrm>
          <a:prstGeom prst="roundRect">
            <a:avLst>
              <a:gd name="adj" fmla="val 6380"/>
            </a:avLst>
          </a:prstGeom>
        </p:spPr>
      </p:pic>
    </p:spTree>
    <p:extLst>
      <p:ext uri="{BB962C8B-B14F-4D97-AF65-F5344CB8AC3E}">
        <p14:creationId xmlns:p14="http://schemas.microsoft.com/office/powerpoint/2010/main" val="11968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 grpId="0" animBg="1"/>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0F7380A4-BCFE-48BB-9369-63DF7DA2A0C3}"/>
              </a:ext>
            </a:extLst>
          </p:cNvPr>
          <p:cNvSpPr/>
          <p:nvPr/>
        </p:nvSpPr>
        <p:spPr>
          <a:xfrm>
            <a:off x="8506496" y="6648046"/>
            <a:ext cx="637504" cy="20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BB14956C-3CD5-4BFE-B881-BE91F8D132B4}"/>
              </a:ext>
            </a:extLst>
          </p:cNvPr>
          <p:cNvSpPr/>
          <p:nvPr/>
        </p:nvSpPr>
        <p:spPr>
          <a:xfrm>
            <a:off x="723230" y="1446300"/>
            <a:ext cx="7677820" cy="927261"/>
          </a:xfrm>
          <a:prstGeom prst="roundRect">
            <a:avLst>
              <a:gd name="adj" fmla="val 12779"/>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7675" y="276998"/>
            <a:ext cx="8277226" cy="927261"/>
          </a:xfrm>
          <a:solidFill>
            <a:srgbClr val="E94E13"/>
          </a:solidFill>
        </p:spPr>
        <p:txBody>
          <a:bodyPr/>
          <a:lstStyle/>
          <a:p>
            <a:r>
              <a:rPr lang="en-GB" sz="3600" dirty="0">
                <a:solidFill>
                  <a:schemeClr val="bg1"/>
                </a:solidFill>
                <a:latin typeface="+mn-lt"/>
              </a:rPr>
              <a:t>Rabbits in Chinese Culture</a:t>
            </a:r>
          </a:p>
        </p:txBody>
      </p:sp>
      <p:sp>
        <p:nvSpPr>
          <p:cNvPr id="7" name="TextBox 6">
            <a:extLst>
              <a:ext uri="{FF2B5EF4-FFF2-40B4-BE49-F238E27FC236}">
                <a16:creationId xmlns:a16="http://schemas.microsoft.com/office/drawing/2014/main" id="{8E42436E-9534-4DA7-8C8E-D168D7723397}"/>
              </a:ext>
            </a:extLst>
          </p:cNvPr>
          <p:cNvSpPr txBox="1"/>
          <p:nvPr/>
        </p:nvSpPr>
        <p:spPr>
          <a:xfrm>
            <a:off x="836118" y="1493516"/>
            <a:ext cx="7459486" cy="923330"/>
          </a:xfrm>
          <a:prstGeom prst="rect">
            <a:avLst/>
          </a:prstGeom>
          <a:noFill/>
        </p:spPr>
        <p:txBody>
          <a:bodyPr wrap="square">
            <a:spAutoFit/>
          </a:bodyPr>
          <a:lstStyle/>
          <a:p>
            <a:r>
              <a:rPr lang="en-GB" dirty="0"/>
              <a:t>For a long time, people in China have admired rabbits for their elegance and beauty. Rabbits are also a symbol of a long life in Chinese culture.</a:t>
            </a:r>
          </a:p>
        </p:txBody>
      </p:sp>
      <p:sp>
        <p:nvSpPr>
          <p:cNvPr id="11" name="TextBox 10">
            <a:extLst>
              <a:ext uri="{FF2B5EF4-FFF2-40B4-BE49-F238E27FC236}">
                <a16:creationId xmlns:a16="http://schemas.microsoft.com/office/drawing/2014/main" id="{35B1E86B-5AF3-44EF-962F-1831FDCFE9D3}"/>
              </a:ext>
            </a:extLst>
          </p:cNvPr>
          <p:cNvSpPr txBox="1"/>
          <p:nvPr/>
        </p:nvSpPr>
        <p:spPr>
          <a:xfrm>
            <a:off x="4568950" y="2538393"/>
            <a:ext cx="3937547" cy="824378"/>
          </a:xfrm>
          <a:prstGeom prst="roundRect">
            <a:avLst>
              <a:gd name="adj" fmla="val 11041"/>
            </a:avLst>
          </a:prstGeom>
          <a:solidFill>
            <a:schemeClr val="bg1"/>
          </a:solidFill>
          <a:ln w="38100">
            <a:solidFill>
              <a:srgbClr val="F9B000"/>
            </a:solidFill>
          </a:ln>
        </p:spPr>
        <p:txBody>
          <a:bodyPr wrap="square" lIns="252000" tIns="108000" rIns="144000" bIns="108000">
            <a:spAutoFit/>
          </a:bodyPr>
          <a:lstStyle/>
          <a:p>
            <a:r>
              <a:rPr lang="en-GB" dirty="0">
                <a:solidFill>
                  <a:schemeClr val="dk1"/>
                </a:solidFill>
                <a:ea typeface="Roboto"/>
                <a:cs typeface="Roboto"/>
                <a:sym typeface="Roboto"/>
              </a:rPr>
              <a:t>In Chinese culture, rabbits can also symbolise the moon.</a:t>
            </a:r>
          </a:p>
        </p:txBody>
      </p:sp>
      <p:sp>
        <p:nvSpPr>
          <p:cNvPr id="9" name="TextBox 8">
            <a:extLst>
              <a:ext uri="{FF2B5EF4-FFF2-40B4-BE49-F238E27FC236}">
                <a16:creationId xmlns:a16="http://schemas.microsoft.com/office/drawing/2014/main" id="{31042121-E0C7-4388-A8E8-E6C06AB7D40D}"/>
              </a:ext>
            </a:extLst>
          </p:cNvPr>
          <p:cNvSpPr txBox="1"/>
          <p:nvPr/>
        </p:nvSpPr>
        <p:spPr>
          <a:xfrm>
            <a:off x="5202315" y="3601406"/>
            <a:ext cx="3304181" cy="2551804"/>
          </a:xfrm>
          <a:prstGeom prst="roundRect">
            <a:avLst>
              <a:gd name="adj" fmla="val 8291"/>
            </a:avLst>
          </a:prstGeom>
          <a:solidFill>
            <a:schemeClr val="bg1"/>
          </a:solidFill>
          <a:ln w="38100">
            <a:solidFill>
              <a:srgbClr val="F9B000"/>
            </a:solidFill>
          </a:ln>
        </p:spPr>
        <p:txBody>
          <a:bodyPr wrap="square" lIns="252000" tIns="108000" rIns="144000" bIns="108000">
            <a:spAutoFit/>
          </a:bodyPr>
          <a:lstStyle/>
          <a:p>
            <a:r>
              <a:rPr lang="en-GB" dirty="0">
                <a:solidFill>
                  <a:schemeClr val="dk1"/>
                </a:solidFill>
                <a:ea typeface="Roboto"/>
                <a:sym typeface="Roboto"/>
              </a:rPr>
              <a:t>A long time ago, some people in China believed a rabbit lived on the moon and it was called the Jade or Moon Rabbit.</a:t>
            </a:r>
          </a:p>
          <a:p>
            <a:r>
              <a:rPr lang="en-GB" dirty="0">
                <a:solidFill>
                  <a:schemeClr val="dk1"/>
                </a:solidFill>
                <a:ea typeface="Roboto"/>
                <a:sym typeface="Roboto"/>
              </a:rPr>
              <a:t>They believed it lived with the Moon Goddess who never grew old.</a:t>
            </a:r>
          </a:p>
        </p:txBody>
      </p:sp>
      <p:pic>
        <p:nvPicPr>
          <p:cNvPr id="5" name="Picture 4">
            <a:extLst>
              <a:ext uri="{FF2B5EF4-FFF2-40B4-BE49-F238E27FC236}">
                <a16:creationId xmlns:a16="http://schemas.microsoft.com/office/drawing/2014/main" id="{63AC242E-69B1-4DC9-9870-CBCCC8F65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864" t="31031" r="2311" b="12575"/>
          <a:stretch/>
        </p:blipFill>
        <p:spPr>
          <a:xfrm>
            <a:off x="723230" y="2477319"/>
            <a:ext cx="3937547" cy="2856468"/>
          </a:xfrm>
          <a:prstGeom prst="roundRect">
            <a:avLst>
              <a:gd name="adj" fmla="val 3503"/>
            </a:avLst>
          </a:prstGeom>
        </p:spPr>
      </p:pic>
      <p:pic>
        <p:nvPicPr>
          <p:cNvPr id="2" name="Picture 1">
            <a:extLst>
              <a:ext uri="{FF2B5EF4-FFF2-40B4-BE49-F238E27FC236}">
                <a16:creationId xmlns:a16="http://schemas.microsoft.com/office/drawing/2014/main" id="{437B3AAD-048C-3C6A-9F8F-14858E159C2E}"/>
              </a:ext>
            </a:extLst>
          </p:cNvPr>
          <p:cNvPicPr>
            <a:picLocks noChangeAspect="1"/>
          </p:cNvPicPr>
          <p:nvPr/>
        </p:nvPicPr>
        <p:blipFill>
          <a:blip r:embed="rId4" cstate="print">
            <a:extLst>
              <a:ext uri="{28A0092B-C50C-407E-A947-70E740481C1C}">
                <a14:useLocalDpi xmlns:a14="http://schemas.microsoft.com/office/drawing/2010/main" val="0"/>
              </a:ext>
            </a:extLst>
          </a:blip>
          <a:srcRect l="3872" r="3872"/>
          <a:stretch/>
        </p:blipFill>
        <p:spPr>
          <a:xfrm>
            <a:off x="2239927" y="4004503"/>
            <a:ext cx="3073360" cy="2229549"/>
          </a:xfrm>
          <a:prstGeom prst="roundRect">
            <a:avLst>
              <a:gd name="adj" fmla="val 3503"/>
            </a:avLst>
          </a:prstGeom>
        </p:spPr>
      </p:pic>
    </p:spTree>
    <p:extLst>
      <p:ext uri="{BB962C8B-B14F-4D97-AF65-F5344CB8AC3E}">
        <p14:creationId xmlns:p14="http://schemas.microsoft.com/office/powerpoint/2010/main" val="4966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75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0F7380A4-BCFE-48BB-9369-63DF7DA2A0C3}"/>
              </a:ext>
            </a:extLst>
          </p:cNvPr>
          <p:cNvSpPr/>
          <p:nvPr/>
        </p:nvSpPr>
        <p:spPr>
          <a:xfrm>
            <a:off x="8506496" y="6648046"/>
            <a:ext cx="637504" cy="20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BB14956C-3CD5-4BFE-B881-BE91F8D132B4}"/>
              </a:ext>
            </a:extLst>
          </p:cNvPr>
          <p:cNvSpPr/>
          <p:nvPr/>
        </p:nvSpPr>
        <p:spPr>
          <a:xfrm>
            <a:off x="723230" y="1446300"/>
            <a:ext cx="7677820" cy="611100"/>
          </a:xfrm>
          <a:prstGeom prst="roundRect">
            <a:avLst>
              <a:gd name="adj" fmla="val 12779"/>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7675" y="276998"/>
            <a:ext cx="8277226" cy="927261"/>
          </a:xfrm>
          <a:solidFill>
            <a:srgbClr val="E94E13"/>
          </a:solidFill>
        </p:spPr>
        <p:txBody>
          <a:bodyPr/>
          <a:lstStyle/>
          <a:p>
            <a:r>
              <a:rPr lang="en-GB" sz="3600" dirty="0">
                <a:solidFill>
                  <a:schemeClr val="bg1"/>
                </a:solidFill>
                <a:latin typeface="+mn-lt"/>
              </a:rPr>
              <a:t>Year of the Rabbit</a:t>
            </a:r>
          </a:p>
        </p:txBody>
      </p:sp>
      <p:sp>
        <p:nvSpPr>
          <p:cNvPr id="7" name="TextBox 6">
            <a:extLst>
              <a:ext uri="{FF2B5EF4-FFF2-40B4-BE49-F238E27FC236}">
                <a16:creationId xmlns:a16="http://schemas.microsoft.com/office/drawing/2014/main" id="{8E42436E-9534-4DA7-8C8E-D168D7723397}"/>
              </a:ext>
            </a:extLst>
          </p:cNvPr>
          <p:cNvSpPr txBox="1"/>
          <p:nvPr/>
        </p:nvSpPr>
        <p:spPr>
          <a:xfrm>
            <a:off x="836118" y="1567184"/>
            <a:ext cx="7459486" cy="369332"/>
          </a:xfrm>
          <a:prstGeom prst="rect">
            <a:avLst/>
          </a:prstGeom>
          <a:noFill/>
        </p:spPr>
        <p:txBody>
          <a:bodyPr wrap="square">
            <a:spAutoFit/>
          </a:bodyPr>
          <a:lstStyle/>
          <a:p>
            <a:pPr algn="ctr"/>
            <a:r>
              <a:rPr lang="en-GB" dirty="0"/>
              <a:t>There are lots of famous people born on the year of the rabbit.</a:t>
            </a:r>
          </a:p>
        </p:txBody>
      </p:sp>
      <p:grpSp>
        <p:nvGrpSpPr>
          <p:cNvPr id="20" name="Group 19">
            <a:extLst>
              <a:ext uri="{FF2B5EF4-FFF2-40B4-BE49-F238E27FC236}">
                <a16:creationId xmlns:a16="http://schemas.microsoft.com/office/drawing/2014/main" id="{9AF8ECA8-84E1-46F1-9C5B-C9B7D1F12C1F}"/>
              </a:ext>
            </a:extLst>
          </p:cNvPr>
          <p:cNvGrpSpPr/>
          <p:nvPr/>
        </p:nvGrpSpPr>
        <p:grpSpPr>
          <a:xfrm>
            <a:off x="742280" y="2559001"/>
            <a:ext cx="2124745" cy="2332771"/>
            <a:chOff x="742280" y="2559001"/>
            <a:chExt cx="2124745" cy="2332771"/>
          </a:xfrm>
        </p:grpSpPr>
        <p:grpSp>
          <p:nvGrpSpPr>
            <p:cNvPr id="10" name="Group 9">
              <a:extLst>
                <a:ext uri="{FF2B5EF4-FFF2-40B4-BE49-F238E27FC236}">
                  <a16:creationId xmlns:a16="http://schemas.microsoft.com/office/drawing/2014/main" id="{F441F4CC-5DF8-4D29-A5E7-050BCB5E57E8}"/>
                </a:ext>
              </a:extLst>
            </p:cNvPr>
            <p:cNvGrpSpPr/>
            <p:nvPr/>
          </p:nvGrpSpPr>
          <p:grpSpPr>
            <a:xfrm>
              <a:off x="855169" y="2559001"/>
              <a:ext cx="1928911" cy="1934520"/>
              <a:chOff x="836119" y="2247937"/>
              <a:chExt cx="1928911" cy="1934520"/>
            </a:xfrm>
          </p:grpSpPr>
          <p:sp>
            <p:nvSpPr>
              <p:cNvPr id="8" name="Oval 7">
                <a:extLst>
                  <a:ext uri="{FF2B5EF4-FFF2-40B4-BE49-F238E27FC236}">
                    <a16:creationId xmlns:a16="http://schemas.microsoft.com/office/drawing/2014/main" id="{CBD7E432-3A2E-4FE6-AE1C-174D21BFE1C5}"/>
                  </a:ext>
                </a:extLst>
              </p:cNvPr>
              <p:cNvSpPr/>
              <p:nvPr/>
            </p:nvSpPr>
            <p:spPr>
              <a:xfrm>
                <a:off x="836119" y="2247937"/>
                <a:ext cx="1928911" cy="19289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A5083CE-830B-46A2-B714-156DA7F181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6119" y="2428478"/>
                <a:ext cx="1862388" cy="1753979"/>
              </a:xfrm>
              <a:prstGeom prst="rect">
                <a:avLst/>
              </a:prstGeom>
              <a:effectLst>
                <a:glow rad="127000">
                  <a:schemeClr val="bg1">
                    <a:alpha val="30000"/>
                  </a:schemeClr>
                </a:glow>
              </a:effectLst>
            </p:spPr>
          </p:pic>
        </p:grpSp>
        <p:sp>
          <p:nvSpPr>
            <p:cNvPr id="9" name="Rectangle: Rounded Corners 8">
              <a:extLst>
                <a:ext uri="{FF2B5EF4-FFF2-40B4-BE49-F238E27FC236}">
                  <a16:creationId xmlns:a16="http://schemas.microsoft.com/office/drawing/2014/main" id="{35244D70-9976-4E29-B0AE-6760E9DCEABD}"/>
                </a:ext>
              </a:extLst>
            </p:cNvPr>
            <p:cNvSpPr/>
            <p:nvPr/>
          </p:nvSpPr>
          <p:spPr>
            <a:xfrm>
              <a:off x="742280" y="4497437"/>
              <a:ext cx="2124745" cy="394335"/>
            </a:xfrm>
            <a:prstGeom prst="round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Albert Einstein</a:t>
              </a:r>
            </a:p>
          </p:txBody>
        </p:sp>
      </p:grpSp>
      <p:grpSp>
        <p:nvGrpSpPr>
          <p:cNvPr id="24" name="Group 23">
            <a:extLst>
              <a:ext uri="{FF2B5EF4-FFF2-40B4-BE49-F238E27FC236}">
                <a16:creationId xmlns:a16="http://schemas.microsoft.com/office/drawing/2014/main" id="{19A82CC2-D1B7-42D2-952D-60542DEA935C}"/>
              </a:ext>
            </a:extLst>
          </p:cNvPr>
          <p:cNvGrpSpPr/>
          <p:nvPr/>
        </p:nvGrpSpPr>
        <p:grpSpPr>
          <a:xfrm>
            <a:off x="3098733" y="2559001"/>
            <a:ext cx="2254937" cy="2332771"/>
            <a:chOff x="3098733" y="2559001"/>
            <a:chExt cx="2254937" cy="2332771"/>
          </a:xfrm>
        </p:grpSpPr>
        <p:grpSp>
          <p:nvGrpSpPr>
            <p:cNvPr id="18" name="Group 17">
              <a:extLst>
                <a:ext uri="{FF2B5EF4-FFF2-40B4-BE49-F238E27FC236}">
                  <a16:creationId xmlns:a16="http://schemas.microsoft.com/office/drawing/2014/main" id="{F1977C4A-8C09-4D4D-9CF2-4EE310631192}"/>
                </a:ext>
              </a:extLst>
            </p:cNvPr>
            <p:cNvGrpSpPr/>
            <p:nvPr/>
          </p:nvGrpSpPr>
          <p:grpSpPr>
            <a:xfrm>
              <a:off x="3098733" y="2559001"/>
              <a:ext cx="2254937" cy="1928911"/>
              <a:chOff x="3253502" y="2247937"/>
              <a:chExt cx="2254937" cy="1928911"/>
            </a:xfrm>
          </p:grpSpPr>
          <p:sp>
            <p:nvSpPr>
              <p:cNvPr id="12" name="Oval 11">
                <a:extLst>
                  <a:ext uri="{FF2B5EF4-FFF2-40B4-BE49-F238E27FC236}">
                    <a16:creationId xmlns:a16="http://schemas.microsoft.com/office/drawing/2014/main" id="{47017BBC-0284-4DFC-B9A1-72456B2E9295}"/>
                  </a:ext>
                </a:extLst>
              </p:cNvPr>
              <p:cNvSpPr/>
              <p:nvPr/>
            </p:nvSpPr>
            <p:spPr>
              <a:xfrm>
                <a:off x="3495632" y="2247937"/>
                <a:ext cx="1928911" cy="19289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B924C6DD-39E0-481D-A72F-36B55BCCCE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53502" y="2592160"/>
                <a:ext cx="2254937" cy="1584687"/>
              </a:xfrm>
              <a:prstGeom prst="rect">
                <a:avLst/>
              </a:prstGeom>
              <a:effectLst>
                <a:glow rad="127000">
                  <a:schemeClr val="bg1">
                    <a:alpha val="30000"/>
                  </a:schemeClr>
                </a:glow>
              </a:effectLst>
            </p:spPr>
          </p:pic>
        </p:grpSp>
        <p:sp>
          <p:nvSpPr>
            <p:cNvPr id="14" name="Rectangle: Rounded Corners 13">
              <a:extLst>
                <a:ext uri="{FF2B5EF4-FFF2-40B4-BE49-F238E27FC236}">
                  <a16:creationId xmlns:a16="http://schemas.microsoft.com/office/drawing/2014/main" id="{9D2B46DC-A8CC-4827-BEDB-4A00FD342F6B}"/>
                </a:ext>
              </a:extLst>
            </p:cNvPr>
            <p:cNvSpPr/>
            <p:nvPr/>
          </p:nvSpPr>
          <p:spPr>
            <a:xfrm>
              <a:off x="3227974" y="4497437"/>
              <a:ext cx="2124745" cy="394335"/>
            </a:xfrm>
            <a:prstGeom prst="round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Andy Murray</a:t>
              </a:r>
            </a:p>
          </p:txBody>
        </p:sp>
      </p:grpSp>
      <p:grpSp>
        <p:nvGrpSpPr>
          <p:cNvPr id="25" name="Group 24">
            <a:extLst>
              <a:ext uri="{FF2B5EF4-FFF2-40B4-BE49-F238E27FC236}">
                <a16:creationId xmlns:a16="http://schemas.microsoft.com/office/drawing/2014/main" id="{94F6EC6F-C234-4B35-BD6D-F7F4F20D3D92}"/>
              </a:ext>
            </a:extLst>
          </p:cNvPr>
          <p:cNvGrpSpPr/>
          <p:nvPr/>
        </p:nvGrpSpPr>
        <p:grpSpPr>
          <a:xfrm>
            <a:off x="5713668" y="2559001"/>
            <a:ext cx="2648621" cy="2332771"/>
            <a:chOff x="5713668" y="2559001"/>
            <a:chExt cx="2648621" cy="2332771"/>
          </a:xfrm>
        </p:grpSpPr>
        <p:grpSp>
          <p:nvGrpSpPr>
            <p:cNvPr id="19" name="Group 18">
              <a:extLst>
                <a:ext uri="{FF2B5EF4-FFF2-40B4-BE49-F238E27FC236}">
                  <a16:creationId xmlns:a16="http://schemas.microsoft.com/office/drawing/2014/main" id="{F5C26A80-737A-4B0A-B560-692A4A7C0AB1}"/>
                </a:ext>
              </a:extLst>
            </p:cNvPr>
            <p:cNvGrpSpPr/>
            <p:nvPr/>
          </p:nvGrpSpPr>
          <p:grpSpPr>
            <a:xfrm>
              <a:off x="5944263" y="2559001"/>
              <a:ext cx="1928911" cy="1941670"/>
              <a:chOff x="6155145" y="2247937"/>
              <a:chExt cx="1928911" cy="1941670"/>
            </a:xfrm>
          </p:grpSpPr>
          <p:sp>
            <p:nvSpPr>
              <p:cNvPr id="15" name="Oval 14">
                <a:extLst>
                  <a:ext uri="{FF2B5EF4-FFF2-40B4-BE49-F238E27FC236}">
                    <a16:creationId xmlns:a16="http://schemas.microsoft.com/office/drawing/2014/main" id="{5C416011-E7BA-4E83-AAD0-1BADC19FB232}"/>
                  </a:ext>
                </a:extLst>
              </p:cNvPr>
              <p:cNvSpPr/>
              <p:nvPr/>
            </p:nvSpPr>
            <p:spPr>
              <a:xfrm>
                <a:off x="6155145" y="2247937"/>
                <a:ext cx="1928911" cy="19289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C20325A9-DBDE-4A74-9788-947A86784C9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58546" y="2428478"/>
                <a:ext cx="1774512" cy="1761129"/>
              </a:xfrm>
              <a:prstGeom prst="rect">
                <a:avLst/>
              </a:prstGeom>
              <a:effectLst>
                <a:glow rad="127000">
                  <a:schemeClr val="bg1">
                    <a:alpha val="30000"/>
                  </a:schemeClr>
                </a:glow>
              </a:effectLst>
            </p:spPr>
          </p:pic>
        </p:grpSp>
        <p:sp>
          <p:nvSpPr>
            <p:cNvPr id="17" name="Rectangle: Rounded Corners 16">
              <a:extLst>
                <a:ext uri="{FF2B5EF4-FFF2-40B4-BE49-F238E27FC236}">
                  <a16:creationId xmlns:a16="http://schemas.microsoft.com/office/drawing/2014/main" id="{A2497F48-E93A-41CD-A61D-A71050F2015F}"/>
                </a:ext>
              </a:extLst>
            </p:cNvPr>
            <p:cNvSpPr/>
            <p:nvPr/>
          </p:nvSpPr>
          <p:spPr>
            <a:xfrm>
              <a:off x="5713668" y="4497437"/>
              <a:ext cx="2648621" cy="394335"/>
            </a:xfrm>
            <a:prstGeom prst="round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Michelle Obama</a:t>
              </a:r>
            </a:p>
          </p:txBody>
        </p:sp>
      </p:grpSp>
      <p:sp>
        <p:nvSpPr>
          <p:cNvPr id="22" name="Rectangle: Rounded Corners 21">
            <a:extLst>
              <a:ext uri="{FF2B5EF4-FFF2-40B4-BE49-F238E27FC236}">
                <a16:creationId xmlns:a16="http://schemas.microsoft.com/office/drawing/2014/main" id="{11E972B3-95F6-4427-B78B-4308A971E815}"/>
              </a:ext>
            </a:extLst>
          </p:cNvPr>
          <p:cNvSpPr/>
          <p:nvPr/>
        </p:nvSpPr>
        <p:spPr>
          <a:xfrm>
            <a:off x="1686757" y="5412424"/>
            <a:ext cx="5903652" cy="767215"/>
          </a:xfrm>
          <a:prstGeom prst="roundRect">
            <a:avLst>
              <a:gd name="adj" fmla="val 12779"/>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6A33D6B-7D40-402F-83FE-1BEEC11403F5}"/>
              </a:ext>
            </a:extLst>
          </p:cNvPr>
          <p:cNvSpPr txBox="1"/>
          <p:nvPr/>
        </p:nvSpPr>
        <p:spPr>
          <a:xfrm>
            <a:off x="832397" y="5472865"/>
            <a:ext cx="7459486" cy="646331"/>
          </a:xfrm>
          <a:prstGeom prst="rect">
            <a:avLst/>
          </a:prstGeom>
          <a:noFill/>
        </p:spPr>
        <p:txBody>
          <a:bodyPr wrap="square">
            <a:spAutoFit/>
          </a:bodyPr>
          <a:lstStyle/>
          <a:p>
            <a:pPr algn="ctr"/>
            <a:r>
              <a:rPr lang="en-GB" dirty="0">
                <a:solidFill>
                  <a:schemeClr val="dk1"/>
                </a:solidFill>
                <a:ea typeface="Roboto"/>
                <a:cs typeface="Roboto"/>
                <a:sym typeface="Roboto"/>
              </a:rPr>
              <a:t>People born in the year of the rabbit are said to be </a:t>
            </a:r>
            <a:br>
              <a:rPr lang="en-GB" dirty="0">
                <a:solidFill>
                  <a:schemeClr val="dk1"/>
                </a:solidFill>
                <a:ea typeface="Roboto"/>
                <a:cs typeface="Roboto"/>
                <a:sym typeface="Roboto"/>
              </a:rPr>
            </a:br>
            <a:r>
              <a:rPr lang="en-GB" dirty="0">
                <a:solidFill>
                  <a:schemeClr val="dk1"/>
                </a:solidFill>
                <a:ea typeface="Roboto"/>
                <a:cs typeface="Roboto"/>
                <a:sym typeface="Roboto"/>
              </a:rPr>
              <a:t>calm, quiet and excellent listeners. </a:t>
            </a:r>
            <a:endParaRPr lang="en-GB" dirty="0"/>
          </a:p>
        </p:txBody>
      </p:sp>
    </p:spTree>
    <p:extLst>
      <p:ext uri="{BB962C8B-B14F-4D97-AF65-F5344CB8AC3E}">
        <p14:creationId xmlns:p14="http://schemas.microsoft.com/office/powerpoint/2010/main" val="304507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out)">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out)">
                                      <p:cBhvr>
                                        <p:cTn id="20" dur="1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out)">
                                      <p:cBhvr>
                                        <p:cTn id="25" dur="1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0F7380A4-BCFE-48BB-9369-63DF7DA2A0C3}"/>
              </a:ext>
            </a:extLst>
          </p:cNvPr>
          <p:cNvSpPr/>
          <p:nvPr/>
        </p:nvSpPr>
        <p:spPr>
          <a:xfrm>
            <a:off x="8506496" y="6648046"/>
            <a:ext cx="637504" cy="20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7675" y="276998"/>
            <a:ext cx="8277226" cy="927261"/>
          </a:xfrm>
          <a:solidFill>
            <a:srgbClr val="E94E13"/>
          </a:solidFill>
        </p:spPr>
        <p:txBody>
          <a:bodyPr/>
          <a:lstStyle/>
          <a:p>
            <a:r>
              <a:rPr lang="en-GB" sz="3600" dirty="0">
                <a:solidFill>
                  <a:schemeClr val="bg1"/>
                </a:solidFill>
                <a:latin typeface="+mn-lt"/>
              </a:rPr>
              <a:t>Year of the Rabbit</a:t>
            </a:r>
          </a:p>
        </p:txBody>
      </p:sp>
      <p:sp>
        <p:nvSpPr>
          <p:cNvPr id="7" name="TextBox 6">
            <a:extLst>
              <a:ext uri="{FF2B5EF4-FFF2-40B4-BE49-F238E27FC236}">
                <a16:creationId xmlns:a16="http://schemas.microsoft.com/office/drawing/2014/main" id="{8E42436E-9534-4DA7-8C8E-D168D7723397}"/>
              </a:ext>
            </a:extLst>
          </p:cNvPr>
          <p:cNvSpPr txBox="1"/>
          <p:nvPr/>
        </p:nvSpPr>
        <p:spPr>
          <a:xfrm>
            <a:off x="4238624" y="3112777"/>
            <a:ext cx="4056979" cy="1077218"/>
          </a:xfrm>
          <a:prstGeom prst="rect">
            <a:avLst/>
          </a:prstGeom>
          <a:noFill/>
        </p:spPr>
        <p:txBody>
          <a:bodyPr wrap="square">
            <a:spAutoFit/>
          </a:bodyPr>
          <a:lstStyle/>
          <a:p>
            <a:pPr algn="ctr"/>
            <a:r>
              <a:rPr lang="en-GB" sz="3200" b="1" dirty="0">
                <a:solidFill>
                  <a:srgbClr val="E94E13"/>
                </a:solidFill>
              </a:rPr>
              <a:t>Do you know any facts about rabbits?</a:t>
            </a:r>
          </a:p>
        </p:txBody>
      </p:sp>
      <p:pic>
        <p:nvPicPr>
          <p:cNvPr id="5" name="Picture 4">
            <a:extLst>
              <a:ext uri="{FF2B5EF4-FFF2-40B4-BE49-F238E27FC236}">
                <a16:creationId xmlns:a16="http://schemas.microsoft.com/office/drawing/2014/main" id="{F2697EA9-2A99-4658-BDCD-91FE5CE7AA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5800" y="1400175"/>
            <a:ext cx="3207985" cy="4811978"/>
          </a:xfrm>
          <a:prstGeom prst="roundRect">
            <a:avLst>
              <a:gd name="adj" fmla="val 4197"/>
            </a:avLst>
          </a:prstGeom>
          <a:ln w="28575">
            <a:solidFill>
              <a:srgbClr val="F9B000"/>
            </a:solidFill>
          </a:ln>
        </p:spPr>
      </p:pic>
    </p:spTree>
    <p:extLst>
      <p:ext uri="{BB962C8B-B14F-4D97-AF65-F5344CB8AC3E}">
        <p14:creationId xmlns:p14="http://schemas.microsoft.com/office/powerpoint/2010/main" val="22106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0F7380A4-BCFE-48BB-9369-63DF7DA2A0C3}"/>
              </a:ext>
            </a:extLst>
          </p:cNvPr>
          <p:cNvSpPr/>
          <p:nvPr/>
        </p:nvSpPr>
        <p:spPr>
          <a:xfrm>
            <a:off x="8506496" y="6648046"/>
            <a:ext cx="637504" cy="20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7675" y="276998"/>
            <a:ext cx="8277226" cy="927261"/>
          </a:xfrm>
          <a:solidFill>
            <a:srgbClr val="E94E13"/>
          </a:solidFill>
        </p:spPr>
        <p:txBody>
          <a:bodyPr/>
          <a:lstStyle/>
          <a:p>
            <a:r>
              <a:rPr lang="en-GB" sz="3600" dirty="0">
                <a:solidFill>
                  <a:schemeClr val="bg1"/>
                </a:solidFill>
                <a:latin typeface="+mn-lt"/>
              </a:rPr>
              <a:t>Rabbit Facts</a:t>
            </a:r>
          </a:p>
        </p:txBody>
      </p:sp>
      <p:grpSp>
        <p:nvGrpSpPr>
          <p:cNvPr id="25" name="Group 24">
            <a:extLst>
              <a:ext uri="{FF2B5EF4-FFF2-40B4-BE49-F238E27FC236}">
                <a16:creationId xmlns:a16="http://schemas.microsoft.com/office/drawing/2014/main" id="{89E95E35-993F-4B15-8AFD-BEDBD5029B4B}"/>
              </a:ext>
            </a:extLst>
          </p:cNvPr>
          <p:cNvGrpSpPr/>
          <p:nvPr/>
        </p:nvGrpSpPr>
        <p:grpSpPr>
          <a:xfrm>
            <a:off x="3484438" y="2225406"/>
            <a:ext cx="2175123" cy="927262"/>
            <a:chOff x="3498726" y="1504950"/>
            <a:chExt cx="2175123" cy="1300642"/>
          </a:xfrm>
        </p:grpSpPr>
        <p:sp>
          <p:nvSpPr>
            <p:cNvPr id="23" name="Rectangle: Top Corners Rounded 22">
              <a:extLst>
                <a:ext uri="{FF2B5EF4-FFF2-40B4-BE49-F238E27FC236}">
                  <a16:creationId xmlns:a16="http://schemas.microsoft.com/office/drawing/2014/main" id="{81C73CFB-4A94-4B8C-A92F-D0E4F69B4631}"/>
                </a:ext>
              </a:extLst>
            </p:cNvPr>
            <p:cNvSpPr/>
            <p:nvPr/>
          </p:nvSpPr>
          <p:spPr>
            <a:xfrm>
              <a:off x="3498726" y="1504950"/>
              <a:ext cx="2175123" cy="1300642"/>
            </a:xfrm>
            <a:prstGeom prst="round2SameRect">
              <a:avLst>
                <a:gd name="adj1" fmla="val 9715"/>
                <a:gd name="adj2" fmla="val 0"/>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6" name="TextBox 5">
              <a:extLst>
                <a:ext uri="{FF2B5EF4-FFF2-40B4-BE49-F238E27FC236}">
                  <a16:creationId xmlns:a16="http://schemas.microsoft.com/office/drawing/2014/main" id="{10C708F8-EA42-4062-B318-8D4212F38F15}"/>
                </a:ext>
              </a:extLst>
            </p:cNvPr>
            <p:cNvSpPr txBox="1"/>
            <p:nvPr/>
          </p:nvSpPr>
          <p:spPr>
            <a:xfrm>
              <a:off x="3558735" y="1631085"/>
              <a:ext cx="2055103" cy="707886"/>
            </a:xfrm>
            <a:prstGeom prst="rect">
              <a:avLst/>
            </a:prstGeom>
            <a:noFill/>
          </p:spPr>
          <p:txBody>
            <a:bodyPr wrap="square">
              <a:spAutoFit/>
            </a:bodyPr>
            <a:lstStyle/>
            <a:p>
              <a:pPr marL="0" marR="0" lvl="0" indent="0" algn="ctr" rtl="0">
                <a:lnSpc>
                  <a:spcPct val="100000"/>
                </a:lnSpc>
                <a:spcBef>
                  <a:spcPts val="0"/>
                </a:spcBef>
                <a:spcAft>
                  <a:spcPts val="0"/>
                </a:spcAft>
                <a:buClr>
                  <a:srgbClr val="1C1C1C"/>
                </a:buClr>
                <a:buSzPts val="1800"/>
                <a:buFont typeface="Arial"/>
                <a:buNone/>
              </a:pPr>
              <a:r>
                <a:rPr lang="en-GB" sz="2000" i="0" u="none" strike="noStrike" cap="none" dirty="0">
                  <a:solidFill>
                    <a:srgbClr val="1C1C1C"/>
                  </a:solidFill>
                  <a:ea typeface="Roboto"/>
                  <a:cs typeface="Roboto"/>
                  <a:sym typeface="Roboto"/>
                </a:rPr>
                <a:t>A female rabbit is called a doe.</a:t>
              </a:r>
            </a:p>
          </p:txBody>
        </p:sp>
      </p:grpSp>
      <p:grpSp>
        <p:nvGrpSpPr>
          <p:cNvPr id="19" name="Group 18">
            <a:extLst>
              <a:ext uri="{FF2B5EF4-FFF2-40B4-BE49-F238E27FC236}">
                <a16:creationId xmlns:a16="http://schemas.microsoft.com/office/drawing/2014/main" id="{23E6B51A-53B2-4FB9-BF33-A903D1EC1555}"/>
              </a:ext>
            </a:extLst>
          </p:cNvPr>
          <p:cNvGrpSpPr/>
          <p:nvPr/>
        </p:nvGrpSpPr>
        <p:grpSpPr>
          <a:xfrm>
            <a:off x="976544" y="4033255"/>
            <a:ext cx="2177253" cy="813967"/>
            <a:chOff x="628651" y="3686179"/>
            <a:chExt cx="2529909" cy="1196324"/>
          </a:xfrm>
        </p:grpSpPr>
        <p:sp>
          <p:nvSpPr>
            <p:cNvPr id="20" name="Rectangle: Top Corners Rounded 19">
              <a:extLst>
                <a:ext uri="{FF2B5EF4-FFF2-40B4-BE49-F238E27FC236}">
                  <a16:creationId xmlns:a16="http://schemas.microsoft.com/office/drawing/2014/main" id="{4C3DD417-9AA7-4071-9926-6FF62C81C078}"/>
                </a:ext>
              </a:extLst>
            </p:cNvPr>
            <p:cNvSpPr/>
            <p:nvPr/>
          </p:nvSpPr>
          <p:spPr>
            <a:xfrm rot="16200000">
              <a:off x="1295444" y="3019386"/>
              <a:ext cx="1196324" cy="2529909"/>
            </a:xfrm>
            <a:prstGeom prst="round2SameRect">
              <a:avLst>
                <a:gd name="adj1" fmla="val 9715"/>
                <a:gd name="adj2" fmla="val 0"/>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TextBox 7">
              <a:extLst>
                <a:ext uri="{FF2B5EF4-FFF2-40B4-BE49-F238E27FC236}">
                  <a16:creationId xmlns:a16="http://schemas.microsoft.com/office/drawing/2014/main" id="{D10A2416-14D0-48D3-A17A-58D6F0D45901}"/>
                </a:ext>
              </a:extLst>
            </p:cNvPr>
            <p:cNvSpPr txBox="1"/>
            <p:nvPr/>
          </p:nvSpPr>
          <p:spPr>
            <a:xfrm>
              <a:off x="703683" y="3781426"/>
              <a:ext cx="2449801" cy="707886"/>
            </a:xfrm>
            <a:prstGeom prst="rect">
              <a:avLst/>
            </a:prstGeom>
            <a:noFill/>
          </p:spPr>
          <p:txBody>
            <a:bodyPr wrap="square">
              <a:spAutoFit/>
            </a:bodyPr>
            <a:lstStyle/>
            <a:p>
              <a:pPr marL="0" marR="0" lvl="0" indent="0" rtl="0">
                <a:lnSpc>
                  <a:spcPct val="100000"/>
                </a:lnSpc>
                <a:spcBef>
                  <a:spcPts val="0"/>
                </a:spcBef>
                <a:spcAft>
                  <a:spcPts val="0"/>
                </a:spcAft>
                <a:buClr>
                  <a:srgbClr val="1C1C1C"/>
                </a:buClr>
                <a:buSzPts val="1800"/>
                <a:buFont typeface="Arial"/>
                <a:buNone/>
              </a:pPr>
              <a:r>
                <a:rPr lang="en-GB" sz="2000" i="0" u="none" strike="noStrike" cap="none" dirty="0">
                  <a:solidFill>
                    <a:srgbClr val="1C1C1C"/>
                  </a:solidFill>
                  <a:ea typeface="Roboto"/>
                  <a:cs typeface="Roboto"/>
                  <a:sym typeface="Roboto"/>
                </a:rPr>
                <a:t>A baby rabbit is called a kit. </a:t>
              </a:r>
            </a:p>
          </p:txBody>
        </p:sp>
      </p:grpSp>
      <p:grpSp>
        <p:nvGrpSpPr>
          <p:cNvPr id="24" name="Group 23">
            <a:extLst>
              <a:ext uri="{FF2B5EF4-FFF2-40B4-BE49-F238E27FC236}">
                <a16:creationId xmlns:a16="http://schemas.microsoft.com/office/drawing/2014/main" id="{16850A60-00F2-42F6-A294-1118D18B85B7}"/>
              </a:ext>
            </a:extLst>
          </p:cNvPr>
          <p:cNvGrpSpPr/>
          <p:nvPr/>
        </p:nvGrpSpPr>
        <p:grpSpPr>
          <a:xfrm>
            <a:off x="5952103" y="4475231"/>
            <a:ext cx="2215354" cy="1091086"/>
            <a:chOff x="5985441" y="4128155"/>
            <a:chExt cx="2548960" cy="1091086"/>
          </a:xfrm>
        </p:grpSpPr>
        <p:sp>
          <p:nvSpPr>
            <p:cNvPr id="22" name="Rectangle: Top Corners Rounded 21">
              <a:extLst>
                <a:ext uri="{FF2B5EF4-FFF2-40B4-BE49-F238E27FC236}">
                  <a16:creationId xmlns:a16="http://schemas.microsoft.com/office/drawing/2014/main" id="{BD80A4EF-086F-40B1-83B3-CBE5BE51B99E}"/>
                </a:ext>
              </a:extLst>
            </p:cNvPr>
            <p:cNvSpPr/>
            <p:nvPr/>
          </p:nvSpPr>
          <p:spPr>
            <a:xfrm rot="5400000">
              <a:off x="6714378" y="3399218"/>
              <a:ext cx="1091086" cy="2548959"/>
            </a:xfrm>
            <a:prstGeom prst="round2SameRect">
              <a:avLst>
                <a:gd name="adj1" fmla="val 9715"/>
                <a:gd name="adj2" fmla="val 0"/>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9" name="TextBox 8">
              <a:extLst>
                <a:ext uri="{FF2B5EF4-FFF2-40B4-BE49-F238E27FC236}">
                  <a16:creationId xmlns:a16="http://schemas.microsoft.com/office/drawing/2014/main" id="{83D70865-B580-4A35-BD09-9CEBF5BED5D7}"/>
                </a:ext>
              </a:extLst>
            </p:cNvPr>
            <p:cNvSpPr txBox="1"/>
            <p:nvPr/>
          </p:nvSpPr>
          <p:spPr>
            <a:xfrm>
              <a:off x="6157811" y="4383112"/>
              <a:ext cx="2376590" cy="707886"/>
            </a:xfrm>
            <a:prstGeom prst="rect">
              <a:avLst/>
            </a:prstGeom>
            <a:noFill/>
          </p:spPr>
          <p:txBody>
            <a:bodyPr wrap="square">
              <a:spAutoFit/>
            </a:bodyPr>
            <a:lstStyle/>
            <a:p>
              <a:pPr marL="0" marR="0" lvl="0" indent="0" rtl="0">
                <a:lnSpc>
                  <a:spcPct val="100000"/>
                </a:lnSpc>
                <a:spcBef>
                  <a:spcPts val="0"/>
                </a:spcBef>
                <a:spcAft>
                  <a:spcPts val="0"/>
                </a:spcAft>
                <a:buClr>
                  <a:srgbClr val="1C1C1C"/>
                </a:buClr>
                <a:buSzPts val="1800"/>
                <a:buFont typeface="Arial"/>
                <a:buNone/>
              </a:pPr>
              <a:r>
                <a:rPr lang="en-GB" sz="2000" i="0" u="none" strike="noStrike" cap="none" dirty="0">
                  <a:solidFill>
                    <a:srgbClr val="1C1C1C"/>
                  </a:solidFill>
                  <a:ea typeface="Roboto"/>
                  <a:cs typeface="Roboto"/>
                  <a:sym typeface="Roboto"/>
                </a:rPr>
                <a:t>A male rabbit is called a buck.</a:t>
              </a:r>
            </a:p>
          </p:txBody>
        </p:sp>
      </p:grpSp>
      <p:pic>
        <p:nvPicPr>
          <p:cNvPr id="3" name="Picture 2">
            <a:extLst>
              <a:ext uri="{FF2B5EF4-FFF2-40B4-BE49-F238E27FC236}">
                <a16:creationId xmlns:a16="http://schemas.microsoft.com/office/drawing/2014/main" id="{C512E44F-5A87-4F6E-88AD-7D523E799F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6" t="13239" r="487" b="12910"/>
          <a:stretch/>
        </p:blipFill>
        <p:spPr>
          <a:xfrm>
            <a:off x="3139196" y="3144170"/>
            <a:ext cx="2837032" cy="2830790"/>
          </a:xfrm>
          <a:prstGeom prst="roundRect">
            <a:avLst>
              <a:gd name="adj" fmla="val 3195"/>
            </a:avLst>
          </a:prstGeom>
          <a:ln w="38100">
            <a:solidFill>
              <a:srgbClr val="F9B000"/>
            </a:solidFill>
          </a:ln>
        </p:spPr>
      </p:pic>
      <p:pic>
        <p:nvPicPr>
          <p:cNvPr id="5" name="Picture 4">
            <a:extLst>
              <a:ext uri="{FF2B5EF4-FFF2-40B4-BE49-F238E27FC236}">
                <a16:creationId xmlns:a16="http://schemas.microsoft.com/office/drawing/2014/main" id="{70D448A4-438C-379E-CA04-5B39A0305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5766" y="1081206"/>
            <a:ext cx="1451946" cy="1305125"/>
          </a:xfrm>
          <a:prstGeom prst="rect">
            <a:avLst/>
          </a:prstGeom>
        </p:spPr>
      </p:pic>
      <p:pic>
        <p:nvPicPr>
          <p:cNvPr id="7" name="Picture 6">
            <a:extLst>
              <a:ext uri="{FF2B5EF4-FFF2-40B4-BE49-F238E27FC236}">
                <a16:creationId xmlns:a16="http://schemas.microsoft.com/office/drawing/2014/main" id="{B9B5673A-A0E3-A1D2-72ED-C71C4B5B60D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248586" y="3000654"/>
            <a:ext cx="918870" cy="1756858"/>
          </a:xfrm>
          <a:prstGeom prst="rect">
            <a:avLst/>
          </a:prstGeom>
        </p:spPr>
      </p:pic>
      <p:pic>
        <p:nvPicPr>
          <p:cNvPr id="10" name="Picture 9">
            <a:extLst>
              <a:ext uri="{FF2B5EF4-FFF2-40B4-BE49-F238E27FC236}">
                <a16:creationId xmlns:a16="http://schemas.microsoft.com/office/drawing/2014/main" id="{83F7DE09-F196-488A-64EA-D1905D391A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765155" y="3240477"/>
            <a:ext cx="1199336" cy="927261"/>
          </a:xfrm>
          <a:prstGeom prst="rect">
            <a:avLst/>
          </a:prstGeom>
        </p:spPr>
      </p:pic>
    </p:spTree>
    <p:extLst>
      <p:ext uri="{BB962C8B-B14F-4D97-AF65-F5344CB8AC3E}">
        <p14:creationId xmlns:p14="http://schemas.microsoft.com/office/powerpoint/2010/main" val="36784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295</TotalTime>
  <Words>944</Words>
  <Application>Microsoft Office PowerPoint</Application>
  <PresentationFormat>On-screen Show (4:3)</PresentationFormat>
  <Paragraphs>53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Twinkl</vt:lpstr>
      <vt:lpstr>Roboto</vt:lpstr>
      <vt:lpstr>Arial</vt:lpstr>
      <vt:lpstr>Calibri</vt:lpstr>
      <vt:lpstr>Office Theme</vt:lpstr>
      <vt:lpstr>PowerPoint Presentation</vt:lpstr>
      <vt:lpstr>PowerPoint Presentation</vt:lpstr>
      <vt:lpstr>What is Chinese New Year?</vt:lpstr>
      <vt:lpstr>The Chinese Zodiac</vt:lpstr>
      <vt:lpstr>The Chinese Zodiac</vt:lpstr>
      <vt:lpstr>Rabbits in Chinese Culture</vt:lpstr>
      <vt:lpstr>Year of the Rabbit</vt:lpstr>
      <vt:lpstr>Year of the Rabbit</vt:lpstr>
      <vt:lpstr>Rabbit Facts</vt:lpstr>
      <vt:lpstr>Where do Rabbits Live?</vt:lpstr>
      <vt:lpstr>Rabbit’s Features</vt:lpstr>
      <vt:lpstr>Rabbits and Exercise</vt:lpstr>
      <vt:lpstr>The Year of the Rabbit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Miss L Leveridge</cp:lastModifiedBy>
  <cp:revision>86</cp:revision>
  <dcterms:created xsi:type="dcterms:W3CDTF">2020-04-13T12:09:49Z</dcterms:created>
  <dcterms:modified xsi:type="dcterms:W3CDTF">2023-01-20T10:49:53Z</dcterms:modified>
</cp:coreProperties>
</file>