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6" r:id="rId2"/>
    <p:sldId id="275" r:id="rId3"/>
    <p:sldId id="278" r:id="rId4"/>
    <p:sldId id="279" r:id="rId5"/>
    <p:sldId id="282" r:id="rId6"/>
    <p:sldId id="283" r:id="rId7"/>
    <p:sldId id="284" r:id="rId8"/>
    <p:sldId id="285" r:id="rId9"/>
    <p:sldId id="286" r:id="rId10"/>
    <p:sldId id="267" r:id="rId11"/>
  </p:sldIdLst>
  <p:sldSz cx="9144000" cy="6858000" type="screen4x3"/>
  <p:notesSz cx="6858000" cy="9144000"/>
  <p:embeddedFontLst>
    <p:embeddedFont>
      <p:font typeface="Idolwild" panose="020B0604020202020204" charset="0"/>
      <p:regular r:id="rId14"/>
    </p:embeddedFont>
    <p:embeddedFont>
      <p:font typeface="Twinkl" panose="020B0604020202020204" charset="0"/>
      <p:regular r:id="rId15"/>
      <p:bold r:id="rId16"/>
    </p:embeddedFont>
    <p:embeddedFont>
      <p:font typeface="Sassoon Infant Rg" panose="02000503030000020003"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0"/>
    <a:srgbClr val="007AC2"/>
    <a:srgbClr val="AFDEF9"/>
    <a:srgbClr val="01407D"/>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showGuides="1">
      <p:cViewPr varScale="1">
        <p:scale>
          <a:sx n="67" d="100"/>
          <a:sy n="67" d="100"/>
        </p:scale>
        <p:origin x="630"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3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b="1">
                <a:solidFill>
                  <a:srgbClr val="007AC2"/>
                </a:solidFill>
                <a:latin typeface="Twinkl" pitchFamily="2" charset="0"/>
              </a:rPr>
              <a:t>What Is Lent?</a:t>
            </a:r>
          </a:p>
        </p:txBody>
      </p:sp>
      <p:sp>
        <p:nvSpPr>
          <p:cNvPr id="4" name="Content Placeholder 21">
            <a:extLst>
              <a:ext uri="{FF2B5EF4-FFF2-40B4-BE49-F238E27FC236}">
                <a16:creationId xmlns:a16="http://schemas.microsoft.com/office/drawing/2014/main" id="{DFA56C2E-322D-402A-8D0D-898F6411390D}"/>
              </a:ext>
            </a:extLst>
          </p:cNvPr>
          <p:cNvSpPr txBox="1">
            <a:spLocks/>
          </p:cNvSpPr>
          <p:nvPr/>
        </p:nvSpPr>
        <p:spPr>
          <a:xfrm>
            <a:off x="755650" y="1514475"/>
            <a:ext cx="7632700" cy="876300"/>
          </a:xfrm>
          <a:prstGeom prst="roundRect">
            <a:avLst>
              <a:gd name="adj" fmla="val 2583"/>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ltLang="en-US" sz="2000">
                <a:solidFill>
                  <a:schemeClr val="tx1"/>
                </a:solidFill>
                <a:latin typeface="Twinkl" pitchFamily="2" charset="0"/>
                <a:cs typeface="Arial" panose="020B0604020202020204" pitchFamily="34" charset="0"/>
              </a:rPr>
              <a:t>Lent begins on Ash Wednesday, which is the day after Pancake Day. It is the start of a very important time</a:t>
            </a:r>
            <a:br>
              <a:rPr lang="en-GB" altLang="en-US" sz="2000">
                <a:solidFill>
                  <a:schemeClr val="tx1"/>
                </a:solidFill>
                <a:latin typeface="Twinkl" pitchFamily="2" charset="0"/>
                <a:cs typeface="Arial" panose="020B0604020202020204" pitchFamily="34" charset="0"/>
              </a:rPr>
            </a:br>
            <a:r>
              <a:rPr lang="en-GB" altLang="en-US" sz="2000">
                <a:solidFill>
                  <a:schemeClr val="tx1"/>
                </a:solidFill>
                <a:latin typeface="Twinkl" pitchFamily="2" charset="0"/>
                <a:cs typeface="Arial" panose="020B0604020202020204" pitchFamily="34" charset="0"/>
              </a:rPr>
              <a:t>in the Christian Calendar. </a:t>
            </a:r>
            <a:endParaRPr lang="en-GB" sz="2000" b="1" dirty="0">
              <a:latin typeface="Twinkl" pitchFamily="2" charset="0"/>
            </a:endParaRPr>
          </a:p>
        </p:txBody>
      </p:sp>
      <p:grpSp>
        <p:nvGrpSpPr>
          <p:cNvPr id="6" name="Group 1">
            <a:extLst>
              <a:ext uri="{FF2B5EF4-FFF2-40B4-BE49-F238E27FC236}">
                <a16:creationId xmlns:a16="http://schemas.microsoft.com/office/drawing/2014/main" id="{0F90478F-BDD8-4538-BFE9-6BFED17D31F8}"/>
              </a:ext>
            </a:extLst>
          </p:cNvPr>
          <p:cNvGrpSpPr>
            <a:grpSpLocks/>
          </p:cNvGrpSpPr>
          <p:nvPr/>
        </p:nvGrpSpPr>
        <p:grpSpPr bwMode="auto">
          <a:xfrm>
            <a:off x="755650" y="3153789"/>
            <a:ext cx="7632700" cy="2125663"/>
            <a:chOff x="755649" y="2764464"/>
            <a:chExt cx="7632700" cy="2125840"/>
          </a:xfrm>
        </p:grpSpPr>
        <p:sp>
          <p:nvSpPr>
            <p:cNvPr id="7" name="Rectangle: Rounded Corners 6">
              <a:extLst>
                <a:ext uri="{FF2B5EF4-FFF2-40B4-BE49-F238E27FC236}">
                  <a16:creationId xmlns:a16="http://schemas.microsoft.com/office/drawing/2014/main" id="{FEEBB797-C6D7-423A-BF5A-71D420865E09}"/>
                </a:ext>
              </a:extLst>
            </p:cNvPr>
            <p:cNvSpPr/>
            <p:nvPr/>
          </p:nvSpPr>
          <p:spPr>
            <a:xfrm>
              <a:off x="768349" y="3039125"/>
              <a:ext cx="7620000" cy="1851179"/>
            </a:xfrm>
            <a:prstGeom prst="roundRect">
              <a:avLst>
                <a:gd name="adj" fmla="val 9613"/>
              </a:avLst>
            </a:prstGeom>
            <a:noFill/>
            <a:ln w="2222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eaLnBrk="1" fontAlgn="auto" hangingPunct="1">
                <a:spcAft>
                  <a:spcPts val="0"/>
                </a:spcAft>
                <a:defRPr/>
              </a:pPr>
              <a:endParaRPr lang="en-GB" altLang="en-US" dirty="0">
                <a:solidFill>
                  <a:schemeClr val="tx1"/>
                </a:solidFill>
                <a:latin typeface="Twinkl" pitchFamily="2" charset="0"/>
                <a:cs typeface="Arial" panose="020B0604020202020204" pitchFamily="34" charset="0"/>
              </a:endParaRPr>
            </a:p>
            <a:p>
              <a:pPr algn="ctr" eaLnBrk="1" fontAlgn="auto" hangingPunct="1">
                <a:spcAft>
                  <a:spcPts val="0"/>
                </a:spcAft>
                <a:defRPr/>
              </a:pPr>
              <a:r>
                <a:rPr lang="en-GB" altLang="en-US" dirty="0">
                  <a:solidFill>
                    <a:schemeClr val="tx1"/>
                  </a:solidFill>
                  <a:latin typeface="Twinkl" pitchFamily="2" charset="0"/>
                  <a:cs typeface="Arial" panose="020B0604020202020204" pitchFamily="34" charset="0"/>
                </a:rPr>
                <a:t>Lent leads up to Easter, the time that Christians</a:t>
              </a:r>
              <a:br>
                <a:rPr lang="en-GB" altLang="en-US" dirty="0">
                  <a:solidFill>
                    <a:schemeClr val="tx1"/>
                  </a:solidFill>
                  <a:latin typeface="Twinkl" pitchFamily="2" charset="0"/>
                  <a:cs typeface="Arial" panose="020B0604020202020204" pitchFamily="34" charset="0"/>
                </a:rPr>
              </a:br>
              <a:r>
                <a:rPr lang="en-GB" altLang="en-US" dirty="0">
                  <a:solidFill>
                    <a:schemeClr val="tx1"/>
                  </a:solidFill>
                  <a:latin typeface="Twinkl" pitchFamily="2" charset="0"/>
                  <a:cs typeface="Arial" panose="020B0604020202020204" pitchFamily="34" charset="0"/>
                </a:rPr>
                <a:t>remember Jesus’ death and resurrection. </a:t>
              </a:r>
            </a:p>
            <a:p>
              <a:pPr algn="ctr" eaLnBrk="1" fontAlgn="auto" hangingPunct="1">
                <a:spcAft>
                  <a:spcPts val="0"/>
                </a:spcAft>
                <a:defRPr/>
              </a:pPr>
              <a:endParaRPr lang="en-GB" altLang="en-US" dirty="0">
                <a:solidFill>
                  <a:schemeClr val="tx1"/>
                </a:solidFill>
                <a:latin typeface="Twinkl" pitchFamily="2" charset="0"/>
                <a:cs typeface="Arial" panose="020B0604020202020204" pitchFamily="34" charset="0"/>
              </a:endParaRPr>
            </a:p>
            <a:p>
              <a:pPr algn="ctr" eaLnBrk="1" fontAlgn="auto" hangingPunct="1">
                <a:spcAft>
                  <a:spcPts val="0"/>
                </a:spcAft>
                <a:defRPr/>
              </a:pPr>
              <a:r>
                <a:rPr lang="en-GB" altLang="en-US" dirty="0">
                  <a:solidFill>
                    <a:schemeClr val="tx1"/>
                  </a:solidFill>
                  <a:latin typeface="Twinkl" pitchFamily="2" charset="0"/>
                  <a:cs typeface="Arial" panose="020B0604020202020204" pitchFamily="34" charset="0"/>
                </a:rPr>
                <a:t>Lent is 40 days long (not including Sundays).</a:t>
              </a:r>
            </a:p>
          </p:txBody>
        </p:sp>
        <p:sp>
          <p:nvSpPr>
            <p:cNvPr id="8" name="Rectangle: Rounded Corners 7">
              <a:extLst>
                <a:ext uri="{FF2B5EF4-FFF2-40B4-BE49-F238E27FC236}">
                  <a16:creationId xmlns:a16="http://schemas.microsoft.com/office/drawing/2014/main" id="{CC196A67-656F-4DB7-9366-C9D6711990D6}"/>
                </a:ext>
              </a:extLst>
            </p:cNvPr>
            <p:cNvSpPr/>
            <p:nvPr/>
          </p:nvSpPr>
          <p:spPr>
            <a:xfrm>
              <a:off x="755649" y="2764464"/>
              <a:ext cx="4603750" cy="547734"/>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Aft>
                  <a:spcPts val="0"/>
                </a:spcAft>
                <a:defRPr/>
              </a:pPr>
              <a:r>
                <a:rPr lang="en-GB" altLang="en-US" b="1" dirty="0">
                  <a:solidFill>
                    <a:schemeClr val="bg1"/>
                  </a:solidFill>
                  <a:latin typeface="Twinkl" pitchFamily="2" charset="0"/>
                  <a:cs typeface="Arial" panose="020B0604020202020204" pitchFamily="34" charset="0"/>
                </a:rPr>
                <a:t>What does Lent lead up to?</a:t>
              </a:r>
            </a:p>
          </p:txBody>
        </p:sp>
      </p:grpSp>
      <p:sp>
        <p:nvSpPr>
          <p:cNvPr id="9" name="Rectangle: Rounded Corners 8">
            <a:extLst>
              <a:ext uri="{FF2B5EF4-FFF2-40B4-BE49-F238E27FC236}">
                <a16:creationId xmlns:a16="http://schemas.microsoft.com/office/drawing/2014/main" id="{C6C309B7-DE96-491D-9378-457DEF3669EC}"/>
              </a:ext>
            </a:extLst>
          </p:cNvPr>
          <p:cNvSpPr/>
          <p:nvPr/>
        </p:nvSpPr>
        <p:spPr>
          <a:xfrm>
            <a:off x="768349" y="5543550"/>
            <a:ext cx="7619999" cy="54927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eaLnBrk="1" fontAlgn="auto" hangingPunct="1">
              <a:spcAft>
                <a:spcPts val="0"/>
              </a:spcAft>
              <a:defRPr/>
            </a:pPr>
            <a:r>
              <a:rPr lang="en-GB" altLang="en-US" b="1" dirty="0">
                <a:solidFill>
                  <a:schemeClr val="bg1"/>
                </a:solidFill>
                <a:latin typeface="Twinkl" pitchFamily="2" charset="0"/>
                <a:cs typeface="Arial" panose="020B0604020202020204" pitchFamily="34" charset="0"/>
              </a:rPr>
              <a:t>Why is Lent 40 days long?</a:t>
            </a:r>
            <a:endParaRPr lang="en-GB" b="1" dirty="0">
              <a:solidFill>
                <a:schemeClr val="bg1"/>
              </a:solidFill>
              <a:latin typeface="Twinkl" pitchFamily="2" charset="0"/>
            </a:endParaRP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68350" y="1490662"/>
            <a:ext cx="7620000" cy="1397221"/>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dirty="0">
                <a:solidFill>
                  <a:schemeClr val="tx1"/>
                </a:solidFill>
                <a:latin typeface="Twinkl" pitchFamily="2" charset="0"/>
                <a:cs typeface="Arial" panose="020B0604020202020204" pitchFamily="34" charset="0"/>
              </a:rPr>
              <a:t>Lent begins on Ash Wednesday, which is the day after Pancake Day. It is the start of a very important time in the Christian Calendar. </a:t>
            </a:r>
            <a:endParaRPr lang="en-GB" b="1" dirty="0">
              <a:latin typeface="Twinkl" pitchFamily="2" charset="0"/>
            </a:endParaRPr>
          </a:p>
        </p:txBody>
      </p:sp>
    </p:spTree>
    <p:extLst>
      <p:ext uri="{BB962C8B-B14F-4D97-AF65-F5344CB8AC3E}">
        <p14:creationId xmlns:p14="http://schemas.microsoft.com/office/powerpoint/2010/main" val="2069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Jesus Goes into the Wilderness</a:t>
            </a: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68350" y="1490663"/>
            <a:ext cx="7620000" cy="18161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Before Jesus began his teaching, he spent 40 days and 40 nights in the desert, to be with God. During this time, he had no food. Whilst Jesus was in the desert, the Devil appeared, trying to tempt Jesus.</a:t>
            </a:r>
            <a:endParaRPr lang="en-GB" sz="1800" b="1" dirty="0">
              <a:latin typeface="Twinkl" pitchFamily="2" charset="0"/>
              <a:cs typeface="+mn-cs"/>
            </a:endParaRPr>
          </a:p>
        </p:txBody>
      </p:sp>
      <p:sp>
        <p:nvSpPr>
          <p:cNvPr id="12" name="Oval 11">
            <a:extLst>
              <a:ext uri="{FF2B5EF4-FFF2-40B4-BE49-F238E27FC236}">
                <a16:creationId xmlns:a16="http://schemas.microsoft.com/office/drawing/2014/main" id="{415CE5AD-8471-499C-84F3-4BE4C3B68AA9}"/>
              </a:ext>
            </a:extLst>
          </p:cNvPr>
          <p:cNvSpPr/>
          <p:nvPr/>
        </p:nvSpPr>
        <p:spPr bwMode="auto">
          <a:xfrm>
            <a:off x="2056957" y="4959350"/>
            <a:ext cx="3905250" cy="141922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1">
            <a:extLst>
              <a:ext uri="{FF2B5EF4-FFF2-40B4-BE49-F238E27FC236}">
                <a16:creationId xmlns:a16="http://schemas.microsoft.com/office/drawing/2014/main" id="{DE4863BC-92C5-4767-8B65-9EEF4262FC87}"/>
              </a:ext>
            </a:extLst>
          </p:cNvPr>
          <p:cNvGrpSpPr/>
          <p:nvPr/>
        </p:nvGrpSpPr>
        <p:grpSpPr>
          <a:xfrm>
            <a:off x="2899458" y="5356224"/>
            <a:ext cx="965200" cy="660400"/>
            <a:chOff x="4572000" y="5260974"/>
            <a:chExt cx="965200" cy="660400"/>
          </a:xfrm>
        </p:grpSpPr>
        <p:pic>
          <p:nvPicPr>
            <p:cNvPr id="13" name="Picture 16">
              <a:extLst>
                <a:ext uri="{FF2B5EF4-FFF2-40B4-BE49-F238E27FC236}">
                  <a16:creationId xmlns:a16="http://schemas.microsoft.com/office/drawing/2014/main" id="{F57790F1-3DF8-4689-8368-BFA8EF548B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260974"/>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CAB06667-110E-48A4-AD91-4F64F9373A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5367337"/>
              <a:ext cx="814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9D77C935-593B-4C59-8870-B223D9946F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1953" y="2922608"/>
            <a:ext cx="940242" cy="2970795"/>
          </a:xfrm>
          <a:prstGeom prst="rect">
            <a:avLst/>
          </a:prstGeom>
        </p:spPr>
      </p:pic>
    </p:spTree>
    <p:extLst>
      <p:ext uri="{BB962C8B-B14F-4D97-AF65-F5344CB8AC3E}">
        <p14:creationId xmlns:p14="http://schemas.microsoft.com/office/powerpoint/2010/main" val="262604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Jesus Goes into the Wilderness</a:t>
            </a: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57237" y="1267190"/>
            <a:ext cx="7620000" cy="18161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The Devil knew that Jesus was hungry, so he told him that if he was indeed the Son of God, to turn the rocks nearby into bread. </a:t>
            </a:r>
            <a:br>
              <a:rPr lang="en-GB" altLang="en-US" sz="1800" dirty="0">
                <a:solidFill>
                  <a:schemeClr val="tx1"/>
                </a:solidFill>
                <a:latin typeface="Twinkl" pitchFamily="2" charset="0"/>
                <a:cs typeface="Arial" panose="020B0604020202020204" pitchFamily="34" charset="0"/>
              </a:rPr>
            </a:br>
            <a:r>
              <a:rPr lang="en-GB" altLang="en-US" sz="1800" dirty="0">
                <a:solidFill>
                  <a:schemeClr val="tx1"/>
                </a:solidFill>
                <a:latin typeface="Twinkl" pitchFamily="2" charset="0"/>
                <a:cs typeface="Arial" panose="020B0604020202020204" pitchFamily="34" charset="0"/>
              </a:rPr>
              <a:t>The Devil knew Jesus could do this, but Jesus knew it was a trap </a:t>
            </a:r>
            <a:br>
              <a:rPr lang="en-GB" altLang="en-US" sz="1800" dirty="0">
                <a:solidFill>
                  <a:schemeClr val="tx1"/>
                </a:solidFill>
                <a:latin typeface="Twinkl" pitchFamily="2" charset="0"/>
                <a:cs typeface="Arial" panose="020B0604020202020204" pitchFamily="34" charset="0"/>
              </a:rPr>
            </a:br>
            <a:r>
              <a:rPr lang="en-GB" altLang="en-US" sz="1800" dirty="0">
                <a:solidFill>
                  <a:schemeClr val="tx1"/>
                </a:solidFill>
                <a:latin typeface="Twinkl" pitchFamily="2" charset="0"/>
                <a:cs typeface="Arial" panose="020B0604020202020204" pitchFamily="34" charset="0"/>
              </a:rPr>
              <a:t>and told him ‘No!’.</a:t>
            </a:r>
            <a:endParaRPr lang="en-GB" sz="1800" b="1" dirty="0">
              <a:latin typeface="Twinkl" pitchFamily="2" charset="0"/>
              <a:cs typeface="+mn-cs"/>
            </a:endParaRPr>
          </a:p>
        </p:txBody>
      </p:sp>
      <p:grpSp>
        <p:nvGrpSpPr>
          <p:cNvPr id="14" name="Group 13">
            <a:extLst>
              <a:ext uri="{FF2B5EF4-FFF2-40B4-BE49-F238E27FC236}">
                <a16:creationId xmlns:a16="http://schemas.microsoft.com/office/drawing/2014/main" id="{25CF2F7B-42B4-481E-83AD-9F38AD31F034}"/>
              </a:ext>
            </a:extLst>
          </p:cNvPr>
          <p:cNvGrpSpPr/>
          <p:nvPr/>
        </p:nvGrpSpPr>
        <p:grpSpPr>
          <a:xfrm>
            <a:off x="3934308" y="5254906"/>
            <a:ext cx="3577148" cy="1123669"/>
            <a:chOff x="4200525" y="5495925"/>
            <a:chExt cx="2809875" cy="882650"/>
          </a:xfrm>
        </p:grpSpPr>
        <p:sp>
          <p:nvSpPr>
            <p:cNvPr id="11" name="Oval 10">
              <a:extLst>
                <a:ext uri="{FF2B5EF4-FFF2-40B4-BE49-F238E27FC236}">
                  <a16:creationId xmlns:a16="http://schemas.microsoft.com/office/drawing/2014/main" id="{48D20F34-8292-4286-B089-ECFBAF73C3CB}"/>
                </a:ext>
              </a:extLst>
            </p:cNvPr>
            <p:cNvSpPr/>
            <p:nvPr/>
          </p:nvSpPr>
          <p:spPr bwMode="auto">
            <a:xfrm>
              <a:off x="4581525" y="5495925"/>
              <a:ext cx="2428875" cy="88265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3">
              <a:extLst>
                <a:ext uri="{FF2B5EF4-FFF2-40B4-BE49-F238E27FC236}">
                  <a16:creationId xmlns:a16="http://schemas.microsoft.com/office/drawing/2014/main" id="{867CAD6D-C297-4AAF-83C3-24DDF7DC1A26}"/>
                </a:ext>
              </a:extLst>
            </p:cNvPr>
            <p:cNvGrpSpPr/>
            <p:nvPr/>
          </p:nvGrpSpPr>
          <p:grpSpPr>
            <a:xfrm>
              <a:off x="4200525" y="5697537"/>
              <a:ext cx="965200" cy="660400"/>
              <a:chOff x="4200525" y="5514975"/>
              <a:chExt cx="965200" cy="660400"/>
            </a:xfrm>
          </p:grpSpPr>
          <p:pic>
            <p:nvPicPr>
              <p:cNvPr id="12" name="Picture 16">
                <a:extLst>
                  <a:ext uri="{FF2B5EF4-FFF2-40B4-BE49-F238E27FC236}">
                    <a16:creationId xmlns:a16="http://schemas.microsoft.com/office/drawing/2014/main" id="{04E54F8E-29B1-4E43-B288-F3538C90F2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5514975"/>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C31EC291-CCE7-4CFA-90F0-4382BC36BE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5621338"/>
                <a:ext cx="814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 name="Group 1">
            <a:extLst>
              <a:ext uri="{FF2B5EF4-FFF2-40B4-BE49-F238E27FC236}">
                <a16:creationId xmlns:a16="http://schemas.microsoft.com/office/drawing/2014/main" id="{E67428F8-F0B3-4003-A6D7-108494D602D4}"/>
              </a:ext>
            </a:extLst>
          </p:cNvPr>
          <p:cNvGrpSpPr/>
          <p:nvPr/>
        </p:nvGrpSpPr>
        <p:grpSpPr>
          <a:xfrm>
            <a:off x="4024171" y="2658795"/>
            <a:ext cx="2657983" cy="3506850"/>
            <a:chOff x="1822556" y="2878663"/>
            <a:chExt cx="2442336" cy="3199240"/>
          </a:xfrm>
        </p:grpSpPr>
        <p:pic>
          <p:nvPicPr>
            <p:cNvPr id="6" name="Picture 5">
              <a:extLst>
                <a:ext uri="{FF2B5EF4-FFF2-40B4-BE49-F238E27FC236}">
                  <a16:creationId xmlns:a16="http://schemas.microsoft.com/office/drawing/2014/main" id="{E9029D41-C2E7-443A-9C89-7E6AA6686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348" y="2878663"/>
              <a:ext cx="1012544" cy="3199240"/>
            </a:xfrm>
            <a:prstGeom prst="rect">
              <a:avLst/>
            </a:prstGeom>
          </p:spPr>
        </p:pic>
        <p:grpSp>
          <p:nvGrpSpPr>
            <p:cNvPr id="7" name="Group 6">
              <a:extLst>
                <a:ext uri="{FF2B5EF4-FFF2-40B4-BE49-F238E27FC236}">
                  <a16:creationId xmlns:a16="http://schemas.microsoft.com/office/drawing/2014/main" id="{6F533BD3-E419-4B8A-8001-39613C0EDC09}"/>
                </a:ext>
              </a:extLst>
            </p:cNvPr>
            <p:cNvGrpSpPr/>
            <p:nvPr/>
          </p:nvGrpSpPr>
          <p:grpSpPr>
            <a:xfrm rot="20423491">
              <a:off x="1822556" y="2995864"/>
              <a:ext cx="1611398" cy="1465311"/>
              <a:chOff x="1805800" y="2995863"/>
              <a:chExt cx="1611398" cy="1465311"/>
            </a:xfrm>
          </p:grpSpPr>
          <p:pic>
            <p:nvPicPr>
              <p:cNvPr id="8" name="Picture 5">
                <a:extLst>
                  <a:ext uri="{FF2B5EF4-FFF2-40B4-BE49-F238E27FC236}">
                    <a16:creationId xmlns:a16="http://schemas.microsoft.com/office/drawing/2014/main" id="{7B0DFA89-05AB-4D48-8096-21E614C6A7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607810" flipH="1">
                <a:off x="1805800" y="2995863"/>
                <a:ext cx="1611398" cy="146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927A3DD1-B1D2-4FD0-86E9-FB388D2F80B1}"/>
                  </a:ext>
                </a:extLst>
              </p:cNvPr>
              <p:cNvSpPr/>
              <p:nvPr/>
            </p:nvSpPr>
            <p:spPr>
              <a:xfrm rot="1176509">
                <a:off x="2077142" y="3435936"/>
                <a:ext cx="1174728" cy="752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sz="3200" b="1" dirty="0">
                    <a:solidFill>
                      <a:srgbClr val="01407D"/>
                    </a:solidFill>
                    <a:latin typeface="Twinkl" pitchFamily="2" charset="0"/>
                    <a:cs typeface="Arial" panose="020B0604020202020204" pitchFamily="34" charset="0"/>
                  </a:rPr>
                  <a:t>No!</a:t>
                </a:r>
              </a:p>
            </p:txBody>
          </p:sp>
        </p:grpSp>
      </p:grpSp>
      <p:sp>
        <p:nvSpPr>
          <p:cNvPr id="15" name="Explosion 2 9">
            <a:extLst>
              <a:ext uri="{FF2B5EF4-FFF2-40B4-BE49-F238E27FC236}">
                <a16:creationId xmlns:a16="http://schemas.microsoft.com/office/drawing/2014/main" id="{3C5B944D-7BB1-4431-8A74-A4CCC9A5C95D}"/>
              </a:ext>
            </a:extLst>
          </p:cNvPr>
          <p:cNvSpPr/>
          <p:nvPr/>
        </p:nvSpPr>
        <p:spPr>
          <a:xfrm rot="19804525">
            <a:off x="998581" y="3085812"/>
            <a:ext cx="2892160" cy="2892160"/>
          </a:xfrm>
          <a:prstGeom prst="irregularSeal2">
            <a:avLst/>
          </a:prstGeom>
          <a:solidFill>
            <a:srgbClr val="FF0000">
              <a:alpha val="68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5">
            <a:extLst>
              <a:ext uri="{FF2B5EF4-FFF2-40B4-BE49-F238E27FC236}">
                <a16:creationId xmlns:a16="http://schemas.microsoft.com/office/drawing/2014/main" id="{D20AD7D4-F52B-4AEA-9F2D-844DC2C0DF29}"/>
              </a:ext>
            </a:extLst>
          </p:cNvPr>
          <p:cNvPicPr>
            <a:picLocks noChangeAspect="1"/>
          </p:cNvPicPr>
          <p:nvPr/>
        </p:nvPicPr>
        <p:blipFill>
          <a:blip r:embed="rId6" cstate="print"/>
          <a:stretch>
            <a:fillRect/>
          </a:stretch>
        </p:blipFill>
        <p:spPr>
          <a:xfrm rot="20786410">
            <a:off x="1819511" y="4335556"/>
            <a:ext cx="1011559" cy="545784"/>
          </a:xfrm>
          <a:prstGeom prst="rect">
            <a:avLst/>
          </a:prstGeom>
          <a:effectLst>
            <a:softEdge rad="0"/>
          </a:effectLst>
        </p:spPr>
      </p:pic>
    </p:spTree>
    <p:extLst>
      <p:ext uri="{BB962C8B-B14F-4D97-AF65-F5344CB8AC3E}">
        <p14:creationId xmlns:p14="http://schemas.microsoft.com/office/powerpoint/2010/main" val="32447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Jesus Resisted Temptation</a:t>
            </a: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4328932" y="1490663"/>
            <a:ext cx="4059418" cy="250260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Jesus spent 40 days and 40 nights in the desert. He had no food. Whilst he was in the desert, the Devil tried to tempt him with food. The Devil made Jesus many promises, but each time Jesus told him ‘No!’.</a:t>
            </a:r>
          </a:p>
        </p:txBody>
      </p:sp>
      <p:sp>
        <p:nvSpPr>
          <p:cNvPr id="6" name="Rectangle: Rounded Corners 5">
            <a:extLst>
              <a:ext uri="{FF2B5EF4-FFF2-40B4-BE49-F238E27FC236}">
                <a16:creationId xmlns:a16="http://schemas.microsoft.com/office/drawing/2014/main" id="{77E19061-9C54-40E6-A746-A125F1F1252A}"/>
              </a:ext>
            </a:extLst>
          </p:cNvPr>
          <p:cNvSpPr/>
          <p:nvPr/>
        </p:nvSpPr>
        <p:spPr>
          <a:xfrm>
            <a:off x="4328932" y="4132162"/>
            <a:ext cx="4059418" cy="196066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Lent lasts 40 days, to remind Christians of Jesus’ sacrifices when he was in the desert and also of his refusal to be tempted by the Devil.</a:t>
            </a:r>
            <a:endParaRPr lang="en-GB" sz="1800" b="1" dirty="0">
              <a:latin typeface="Twinkl" pitchFamily="2" charset="0"/>
              <a:cs typeface="+mn-cs"/>
            </a:endParaRPr>
          </a:p>
        </p:txBody>
      </p:sp>
      <p:pic>
        <p:nvPicPr>
          <p:cNvPr id="4" name="Picture 3">
            <a:extLst>
              <a:ext uri="{FF2B5EF4-FFF2-40B4-BE49-F238E27FC236}">
                <a16:creationId xmlns:a16="http://schemas.microsoft.com/office/drawing/2014/main" id="{2B77E8AE-CA92-43EF-B34D-B056584BE8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967" y="1612900"/>
            <a:ext cx="2854638" cy="5451549"/>
          </a:xfrm>
          <a:prstGeom prst="rect">
            <a:avLst/>
          </a:prstGeom>
        </p:spPr>
      </p:pic>
    </p:spTree>
    <p:extLst>
      <p:ext uri="{BB962C8B-B14F-4D97-AF65-F5344CB8AC3E}">
        <p14:creationId xmlns:p14="http://schemas.microsoft.com/office/powerpoint/2010/main" val="19251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F87F1A7-1221-43B3-A226-1871410CA8CF}"/>
              </a:ext>
            </a:extLst>
          </p:cNvPr>
          <p:cNvSpPr/>
          <p:nvPr/>
        </p:nvSpPr>
        <p:spPr>
          <a:xfrm>
            <a:off x="3277946" y="4190035"/>
            <a:ext cx="2413322" cy="1902790"/>
          </a:xfrm>
          <a:prstGeom prst="ellipse">
            <a:avLst/>
          </a:prstGeom>
          <a:solidFill>
            <a:srgbClr val="0067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What do Christians Do During Lent?</a:t>
            </a:r>
          </a:p>
        </p:txBody>
      </p:sp>
      <p:sp>
        <p:nvSpPr>
          <p:cNvPr id="11" name="Oval 10">
            <a:extLst>
              <a:ext uri="{FF2B5EF4-FFF2-40B4-BE49-F238E27FC236}">
                <a16:creationId xmlns:a16="http://schemas.microsoft.com/office/drawing/2014/main" id="{880E9F91-65B3-4C4A-8721-23CEF2028420}"/>
              </a:ext>
            </a:extLst>
          </p:cNvPr>
          <p:cNvSpPr/>
          <p:nvPr/>
        </p:nvSpPr>
        <p:spPr>
          <a:xfrm>
            <a:off x="6690166" y="4029920"/>
            <a:ext cx="1698183" cy="1496992"/>
          </a:xfrm>
          <a:prstGeom prst="ellipse">
            <a:avLst/>
          </a:prstGeom>
          <a:solidFill>
            <a:srgbClr val="0067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68350" y="1490663"/>
            <a:ext cx="7620000" cy="18161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In the past, Christians would give up all ‘rich’ food and drink during Lent. This meant food such as meat, eggs, fats and milk products weren’t eaten. People used up their ‘rich’ foods before Lent began, by making pancakes; this is why we have Pancake Day.</a:t>
            </a:r>
            <a:endParaRPr lang="en-GB" sz="1800" b="1" dirty="0">
              <a:latin typeface="Twinkl" pitchFamily="2" charset="0"/>
              <a:cs typeface="+mn-cs"/>
            </a:endParaRPr>
          </a:p>
        </p:txBody>
      </p:sp>
      <p:pic>
        <p:nvPicPr>
          <p:cNvPr id="6" name="Picture 3">
            <a:extLst>
              <a:ext uri="{FF2B5EF4-FFF2-40B4-BE49-F238E27FC236}">
                <a16:creationId xmlns:a16="http://schemas.microsoft.com/office/drawing/2014/main" id="{6F0CD82E-6331-46AE-A921-90465E6CFA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8378" y="3957638"/>
            <a:ext cx="20208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97AC6FDC-EA71-4F60-9A15-6D0BEDC88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9650" y="3633788"/>
            <a:ext cx="8588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BA53E48-E9FA-4BF2-BFB3-7E8CC26D9CCC}"/>
              </a:ext>
            </a:extLst>
          </p:cNvPr>
          <p:cNvSpPr/>
          <p:nvPr/>
        </p:nvSpPr>
        <p:spPr>
          <a:xfrm>
            <a:off x="1290115" y="3633788"/>
            <a:ext cx="1678791" cy="1451940"/>
          </a:xfrm>
          <a:prstGeom prst="ellipse">
            <a:avLst/>
          </a:prstGeom>
          <a:solidFill>
            <a:srgbClr val="007AC2">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1">
            <a:extLst>
              <a:ext uri="{FF2B5EF4-FFF2-40B4-BE49-F238E27FC236}">
                <a16:creationId xmlns:a16="http://schemas.microsoft.com/office/drawing/2014/main" id="{C9ABCDF4-89A9-4E32-841B-5CE9F24C85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1075" y="3890963"/>
            <a:ext cx="15446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97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What do Christians Do During Lent?</a:t>
            </a: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68350" y="1490663"/>
            <a:ext cx="7620000" cy="18161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eaLnBrk="1" fontAlgn="auto" hangingPunct="1">
              <a:lnSpc>
                <a:spcPct val="110000"/>
              </a:lnSpc>
              <a:spcAft>
                <a:spcPts val="0"/>
              </a:spcAft>
              <a:defRPr/>
            </a:pPr>
            <a:r>
              <a:rPr lang="en-GB" altLang="en-US" sz="1800" dirty="0">
                <a:solidFill>
                  <a:schemeClr val="tx1"/>
                </a:solidFill>
                <a:latin typeface="Twinkl" pitchFamily="2" charset="0"/>
                <a:cs typeface="Arial" panose="020B0604020202020204" pitchFamily="34" charset="0"/>
              </a:rPr>
              <a:t>Today, many Christians mark Lent by trying to ‘give up’ something they like. It might be chocolate or something like video games. They do this to remember Jesus’ sacrifice when he was in the desert and to test their own self-discipline: to see if they can say no to temptation, just as Jesus did.</a:t>
            </a:r>
          </a:p>
        </p:txBody>
      </p:sp>
      <p:sp>
        <p:nvSpPr>
          <p:cNvPr id="13" name="Rectangle: Rounded Corners 12">
            <a:extLst>
              <a:ext uri="{FF2B5EF4-FFF2-40B4-BE49-F238E27FC236}">
                <a16:creationId xmlns:a16="http://schemas.microsoft.com/office/drawing/2014/main" id="{E56D2643-5489-482B-B280-2200CB9E0D44}"/>
              </a:ext>
            </a:extLst>
          </p:cNvPr>
          <p:cNvSpPr/>
          <p:nvPr/>
        </p:nvSpPr>
        <p:spPr>
          <a:xfrm>
            <a:off x="768350" y="5411166"/>
            <a:ext cx="7620000" cy="68166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noAutofit/>
          </a:bodyPr>
          <a:lstStyle/>
          <a:p>
            <a:pPr algn="ctr" eaLnBrk="1" fontAlgn="auto" hangingPunct="1">
              <a:spcAft>
                <a:spcPts val="0"/>
              </a:spcAft>
              <a:defRPr/>
            </a:pPr>
            <a:r>
              <a:rPr lang="en-GB" altLang="en-US" sz="1800" dirty="0">
                <a:solidFill>
                  <a:schemeClr val="bg1"/>
                </a:solidFill>
                <a:latin typeface="Twinkl" pitchFamily="2" charset="0"/>
                <a:cs typeface="Arial" panose="020B0604020202020204" pitchFamily="34" charset="0"/>
              </a:rPr>
              <a:t>Lots of churches hold special Lent services.</a:t>
            </a:r>
            <a:endParaRPr lang="en-GB" sz="1800" b="1" dirty="0">
              <a:solidFill>
                <a:schemeClr val="bg1"/>
              </a:solidFill>
              <a:latin typeface="Twinkl" pitchFamily="2" charset="0"/>
              <a:cs typeface="+mn-cs"/>
            </a:endParaRPr>
          </a:p>
        </p:txBody>
      </p:sp>
      <p:pic>
        <p:nvPicPr>
          <p:cNvPr id="12" name="Picture 4">
            <a:extLst>
              <a:ext uri="{FF2B5EF4-FFF2-40B4-BE49-F238E27FC236}">
                <a16:creationId xmlns:a16="http://schemas.microsoft.com/office/drawing/2014/main" id="{85647906-5D86-4FDD-922C-B04A1620A3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4770" y="3024442"/>
            <a:ext cx="4034461" cy="258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71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8C6206B-F3CB-4690-AC4F-03AD070A96ED}"/>
              </a:ext>
            </a:extLst>
          </p:cNvPr>
          <p:cNvSpPr/>
          <p:nvPr/>
        </p:nvSpPr>
        <p:spPr>
          <a:xfrm>
            <a:off x="768350" y="1666754"/>
            <a:ext cx="7620000" cy="4426072"/>
          </a:xfrm>
          <a:prstGeom prst="roundRect">
            <a:avLst>
              <a:gd name="adj" fmla="val 0"/>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noAutofit/>
          </a:bodyPr>
          <a:lstStyle/>
          <a:p>
            <a:pPr algn="ctr" eaLnBrk="1" fontAlgn="auto" hangingPunct="1">
              <a:spcAft>
                <a:spcPts val="0"/>
              </a:spcAft>
              <a:defRPr/>
            </a:pPr>
            <a:endParaRPr lang="en-GB" sz="1800" b="1" dirty="0">
              <a:solidFill>
                <a:schemeClr val="bg1"/>
              </a:solidFill>
              <a:latin typeface="Twinkl" pitchFamily="2" charset="0"/>
              <a:cs typeface="+mn-cs"/>
            </a:endParaRPr>
          </a:p>
        </p:txBody>
      </p:sp>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When Does Lent Finish?</a:t>
            </a: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68350" y="1490663"/>
            <a:ext cx="7620000" cy="993775"/>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algn="ct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Lent ends at Easter, when Christians remember</a:t>
            </a:r>
            <a:br>
              <a:rPr lang="en-GB" altLang="en-US" sz="1800" dirty="0">
                <a:solidFill>
                  <a:schemeClr val="tx1"/>
                </a:solidFill>
                <a:latin typeface="Twinkl" pitchFamily="2" charset="0"/>
                <a:cs typeface="Arial" panose="020B0604020202020204" pitchFamily="34" charset="0"/>
              </a:rPr>
            </a:br>
            <a:r>
              <a:rPr lang="en-GB" altLang="en-US" sz="1800" dirty="0">
                <a:solidFill>
                  <a:schemeClr val="tx1"/>
                </a:solidFill>
                <a:latin typeface="Twinkl" pitchFamily="2" charset="0"/>
                <a:cs typeface="Arial" panose="020B0604020202020204" pitchFamily="34" charset="0"/>
              </a:rPr>
              <a:t>Jesus’ death on the cross and his resurrection.</a:t>
            </a:r>
            <a:endParaRPr lang="en-GB" sz="1800" b="1" dirty="0">
              <a:latin typeface="Twinkl" pitchFamily="2" charset="0"/>
              <a:cs typeface="+mn-cs"/>
            </a:endParaRPr>
          </a:p>
        </p:txBody>
      </p:sp>
      <p:pic>
        <p:nvPicPr>
          <p:cNvPr id="6" name="Picture 2">
            <a:extLst>
              <a:ext uri="{FF2B5EF4-FFF2-40B4-BE49-F238E27FC236}">
                <a16:creationId xmlns:a16="http://schemas.microsoft.com/office/drawing/2014/main" id="{260BE166-A138-436B-A9E8-47E1CDAF76CD}"/>
              </a:ext>
            </a:extLst>
          </p:cNvPr>
          <p:cNvPicPr>
            <a:picLocks noChangeAspect="1"/>
          </p:cNvPicPr>
          <p:nvPr/>
        </p:nvPicPr>
        <p:blipFill rotWithShape="1">
          <a:blip r:embed="rId2">
            <a:extLst>
              <a:ext uri="{28A0092B-C50C-407E-A947-70E740481C1C}">
                <a14:useLocalDpi xmlns:a14="http://schemas.microsoft.com/office/drawing/2010/main" val="0"/>
              </a:ext>
            </a:extLst>
          </a:blip>
          <a:srcRect b="31802"/>
          <a:stretch/>
        </p:blipFill>
        <p:spPr bwMode="auto">
          <a:xfrm>
            <a:off x="768350" y="2357263"/>
            <a:ext cx="7620000" cy="37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93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50F64DA-ECBC-4D31-9A29-F74C701A1EC9}"/>
              </a:ext>
            </a:extLst>
          </p:cNvPr>
          <p:cNvSpPr>
            <a:spLocks noGrp="1"/>
          </p:cNvSpPr>
          <p:nvPr>
            <p:ph type="title"/>
          </p:nvPr>
        </p:nvSpPr>
        <p:spPr>
          <a:xfrm>
            <a:off x="457200" y="479425"/>
            <a:ext cx="8220075" cy="993775"/>
          </a:xfrm>
        </p:spPr>
        <p:txBody>
          <a:bodyPr/>
          <a:lstStyle/>
          <a:p>
            <a:pPr eaLnBrk="1" hangingPunct="1"/>
            <a:r>
              <a:rPr lang="en-GB" altLang="en-US" sz="3600" b="1" dirty="0">
                <a:solidFill>
                  <a:srgbClr val="007AC2"/>
                </a:solidFill>
                <a:latin typeface="Twinkl" pitchFamily="2" charset="0"/>
              </a:rPr>
              <a:t>What Would You Give up for Lent?</a:t>
            </a:r>
          </a:p>
        </p:txBody>
      </p:sp>
      <p:sp>
        <p:nvSpPr>
          <p:cNvPr id="10" name="Rectangle: Rounded Corners 9">
            <a:extLst>
              <a:ext uri="{FF2B5EF4-FFF2-40B4-BE49-F238E27FC236}">
                <a16:creationId xmlns:a16="http://schemas.microsoft.com/office/drawing/2014/main" id="{D989E43C-94FB-4C7B-8598-8C2F834FDEAF}"/>
              </a:ext>
            </a:extLst>
          </p:cNvPr>
          <p:cNvSpPr/>
          <p:nvPr/>
        </p:nvSpPr>
        <p:spPr>
          <a:xfrm>
            <a:off x="768350" y="1490663"/>
            <a:ext cx="7620000" cy="993775"/>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oAutofit/>
          </a:bodyPr>
          <a:lstStyle/>
          <a:p>
            <a:pPr algn="ctr" eaLnBrk="1" fontAlgn="auto" hangingPunct="1">
              <a:spcAft>
                <a:spcPts val="0"/>
              </a:spcAft>
              <a:defRPr/>
            </a:pPr>
            <a:r>
              <a:rPr lang="en-GB" altLang="en-US" sz="1800" dirty="0">
                <a:solidFill>
                  <a:schemeClr val="tx1"/>
                </a:solidFill>
                <a:latin typeface="Twinkl" pitchFamily="2" charset="0"/>
                <a:cs typeface="Arial" panose="020B0604020202020204" pitchFamily="34" charset="0"/>
              </a:rPr>
              <a:t>Lent is a time for Christians to remember Jesus’</a:t>
            </a:r>
            <a:br>
              <a:rPr lang="en-GB" altLang="en-US" sz="1800" dirty="0">
                <a:solidFill>
                  <a:schemeClr val="tx1"/>
                </a:solidFill>
                <a:latin typeface="Twinkl" pitchFamily="2" charset="0"/>
                <a:cs typeface="Arial" panose="020B0604020202020204" pitchFamily="34" charset="0"/>
              </a:rPr>
            </a:br>
            <a:r>
              <a:rPr lang="en-GB" altLang="en-US" sz="1800" dirty="0">
                <a:solidFill>
                  <a:schemeClr val="tx1"/>
                </a:solidFill>
                <a:latin typeface="Twinkl" pitchFamily="2" charset="0"/>
                <a:cs typeface="Arial" panose="020B0604020202020204" pitchFamily="34" charset="0"/>
              </a:rPr>
              <a:t>sacrifice and how he resisted temptation.</a:t>
            </a:r>
          </a:p>
        </p:txBody>
      </p:sp>
      <p:pic>
        <p:nvPicPr>
          <p:cNvPr id="6" name="Picture 1">
            <a:extLst>
              <a:ext uri="{FF2B5EF4-FFF2-40B4-BE49-F238E27FC236}">
                <a16:creationId xmlns:a16="http://schemas.microsoft.com/office/drawing/2014/main" id="{EE75A8AA-CBBE-4CE2-BBBE-1F193E44C0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4683125"/>
            <a:ext cx="20685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5D803E1B-40CD-4A74-9B7B-E9EC4E6E70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5106">
            <a:off x="4205288" y="4252913"/>
            <a:ext cx="122237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84410DEC-168D-4759-85AC-DF313030BF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8888" y="4000500"/>
            <a:ext cx="1479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F7023E9A-9DEB-4377-9007-4657835161A4}"/>
              </a:ext>
            </a:extLst>
          </p:cNvPr>
          <p:cNvSpPr>
            <a:spLocks noChangeArrowheads="1"/>
          </p:cNvSpPr>
          <p:nvPr/>
        </p:nvSpPr>
        <p:spPr bwMode="auto">
          <a:xfrm>
            <a:off x="1528763" y="4421188"/>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9pPr>
          </a:lstStyle>
          <a:p>
            <a:pPr>
              <a:lnSpc>
                <a:spcPct val="100000"/>
              </a:lnSpc>
              <a:spcBef>
                <a:spcPct val="0"/>
              </a:spcBef>
              <a:buFontTx/>
              <a:buNone/>
            </a:pPr>
            <a:r>
              <a:rPr lang="en-GB" altLang="en-US" sz="2800">
                <a:solidFill>
                  <a:srgbClr val="21A6F9"/>
                </a:solidFill>
                <a:latin typeface="Idolwild" panose="020B0604020202020204" pitchFamily="2" charset="0"/>
              </a:rPr>
              <a:t>?</a:t>
            </a:r>
            <a:endParaRPr lang="en-GB" altLang="en-US" sz="2800">
              <a:solidFill>
                <a:schemeClr val="tx1"/>
              </a:solidFill>
            </a:endParaRPr>
          </a:p>
        </p:txBody>
      </p:sp>
      <p:sp>
        <p:nvSpPr>
          <p:cNvPr id="11" name="Rectangle 10">
            <a:extLst>
              <a:ext uri="{FF2B5EF4-FFF2-40B4-BE49-F238E27FC236}">
                <a16:creationId xmlns:a16="http://schemas.microsoft.com/office/drawing/2014/main" id="{98089E58-B8AB-48A6-9EFE-786B1E83929A}"/>
              </a:ext>
            </a:extLst>
          </p:cNvPr>
          <p:cNvSpPr>
            <a:spLocks noChangeArrowheads="1"/>
          </p:cNvSpPr>
          <p:nvPr/>
        </p:nvSpPr>
        <p:spPr bwMode="auto">
          <a:xfrm>
            <a:off x="4938713" y="4865688"/>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9pPr>
          </a:lstStyle>
          <a:p>
            <a:pPr>
              <a:lnSpc>
                <a:spcPct val="100000"/>
              </a:lnSpc>
              <a:spcBef>
                <a:spcPct val="0"/>
              </a:spcBef>
              <a:buFontTx/>
              <a:buNone/>
            </a:pPr>
            <a:r>
              <a:rPr lang="en-GB" altLang="en-US" sz="2800" dirty="0">
                <a:solidFill>
                  <a:srgbClr val="21A6F9"/>
                </a:solidFill>
                <a:latin typeface="Idolwild" panose="020B0604020202020204" pitchFamily="2" charset="0"/>
              </a:rPr>
              <a:t>?</a:t>
            </a:r>
            <a:endParaRPr lang="en-GB" altLang="en-US" sz="2800" dirty="0">
              <a:solidFill>
                <a:schemeClr val="tx1"/>
              </a:solidFill>
            </a:endParaRPr>
          </a:p>
        </p:txBody>
      </p:sp>
      <p:sp>
        <p:nvSpPr>
          <p:cNvPr id="12" name="Rectangle 11">
            <a:extLst>
              <a:ext uri="{FF2B5EF4-FFF2-40B4-BE49-F238E27FC236}">
                <a16:creationId xmlns:a16="http://schemas.microsoft.com/office/drawing/2014/main" id="{B10E7278-F098-4FBD-83C6-10B2BC8C7130}"/>
              </a:ext>
            </a:extLst>
          </p:cNvPr>
          <p:cNvSpPr>
            <a:spLocks noChangeArrowheads="1"/>
          </p:cNvSpPr>
          <p:nvPr/>
        </p:nvSpPr>
        <p:spPr bwMode="auto">
          <a:xfrm>
            <a:off x="7005638" y="414496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2" charset="0"/>
                <a:cs typeface="Sassoon Infant Rg" panose="02000503030000020003" pitchFamily="2" charset="0"/>
              </a:defRPr>
            </a:lvl9pPr>
          </a:lstStyle>
          <a:p>
            <a:pPr>
              <a:lnSpc>
                <a:spcPct val="100000"/>
              </a:lnSpc>
              <a:spcBef>
                <a:spcPct val="0"/>
              </a:spcBef>
              <a:buFontTx/>
              <a:buNone/>
            </a:pPr>
            <a:r>
              <a:rPr lang="en-GB" altLang="en-US" sz="2800">
                <a:solidFill>
                  <a:srgbClr val="21A6F9"/>
                </a:solidFill>
                <a:latin typeface="Idolwild" panose="020B0604020202020204" pitchFamily="2" charset="0"/>
              </a:rPr>
              <a:t>?</a:t>
            </a:r>
            <a:endParaRPr lang="en-GB" altLang="en-US" sz="2800">
              <a:solidFill>
                <a:schemeClr val="tx1"/>
              </a:solidFill>
            </a:endParaRPr>
          </a:p>
        </p:txBody>
      </p:sp>
      <p:sp>
        <p:nvSpPr>
          <p:cNvPr id="13" name="TextBox 12">
            <a:extLst>
              <a:ext uri="{FF2B5EF4-FFF2-40B4-BE49-F238E27FC236}">
                <a16:creationId xmlns:a16="http://schemas.microsoft.com/office/drawing/2014/main" id="{08D68F00-F8FA-4DA1-98E4-68CDEF1EF429}"/>
              </a:ext>
            </a:extLst>
          </p:cNvPr>
          <p:cNvSpPr txBox="1"/>
          <p:nvPr/>
        </p:nvSpPr>
        <p:spPr>
          <a:xfrm>
            <a:off x="768350" y="2882274"/>
            <a:ext cx="7620000" cy="646331"/>
          </a:xfrm>
          <a:prstGeom prst="rect">
            <a:avLst/>
          </a:prstGeom>
          <a:noFill/>
        </p:spPr>
        <p:txBody>
          <a:bodyPr wrap="square">
            <a:spAutoFit/>
          </a:bodyPr>
          <a:lstStyle/>
          <a:p>
            <a:pPr algn="ctr" eaLnBrk="1" fontAlgn="auto" hangingPunct="1">
              <a:spcAft>
                <a:spcPts val="0"/>
              </a:spcAft>
              <a:defRPr/>
            </a:pPr>
            <a:r>
              <a:rPr lang="en-GB" altLang="en-US" sz="1800" b="1" dirty="0">
                <a:solidFill>
                  <a:schemeClr val="tx1"/>
                </a:solidFill>
                <a:latin typeface="Twinkl" pitchFamily="2" charset="0"/>
                <a:cs typeface="Arial" panose="020B0604020202020204" pitchFamily="34" charset="0"/>
              </a:rPr>
              <a:t>If you were giving up something for Lent, what would it be?</a:t>
            </a:r>
          </a:p>
          <a:p>
            <a:pPr algn="ctr" eaLnBrk="1" fontAlgn="auto" hangingPunct="1">
              <a:spcAft>
                <a:spcPts val="0"/>
              </a:spcAft>
              <a:defRPr/>
            </a:pPr>
            <a:r>
              <a:rPr lang="en-GB" altLang="en-US" sz="1800" b="1" dirty="0">
                <a:solidFill>
                  <a:schemeClr val="tx1"/>
                </a:solidFill>
                <a:latin typeface="Twinkl" pitchFamily="2" charset="0"/>
                <a:cs typeface="Arial" panose="020B0604020202020204" pitchFamily="34" charset="0"/>
              </a:rPr>
              <a:t>Why would it be difficult for you to give it up?</a:t>
            </a:r>
            <a:endParaRPr lang="en-GB" sz="1800" b="1" dirty="0">
              <a:latin typeface="Twinkl" pitchFamily="2" charset="0"/>
              <a:cs typeface="+mn-cs"/>
            </a:endParaRPr>
          </a:p>
        </p:txBody>
      </p:sp>
    </p:spTree>
    <p:extLst>
      <p:ext uri="{BB962C8B-B14F-4D97-AF65-F5344CB8AC3E}">
        <p14:creationId xmlns:p14="http://schemas.microsoft.com/office/powerpoint/2010/main" val="13053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49</TotalTime>
  <Words>518</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Idolwild</vt:lpstr>
      <vt:lpstr>Twinkl</vt:lpstr>
      <vt:lpstr>Arial</vt:lpstr>
      <vt:lpstr>Sassoon Infant Rg</vt:lpstr>
      <vt:lpstr>Calibri</vt:lpstr>
      <vt:lpstr>Office Theme</vt:lpstr>
      <vt:lpstr>PowerPoint Presentation</vt:lpstr>
      <vt:lpstr>What Is Lent?</vt:lpstr>
      <vt:lpstr>Jesus Goes into the Wilderness</vt:lpstr>
      <vt:lpstr>Jesus Goes into the Wilderness</vt:lpstr>
      <vt:lpstr>Jesus Resisted Temptation</vt:lpstr>
      <vt:lpstr>What do Christians Do During Lent?</vt:lpstr>
      <vt:lpstr>What do Christians Do During Lent?</vt:lpstr>
      <vt:lpstr>When Does Lent Finish?</vt:lpstr>
      <vt:lpstr>What Would You Give up for Lent?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Nam Jacob</dc:creator>
  <cp:lastModifiedBy>Miss J Tuson</cp:lastModifiedBy>
  <cp:revision>12</cp:revision>
  <dcterms:created xsi:type="dcterms:W3CDTF">2020-11-25T17:49:17Z</dcterms:created>
  <dcterms:modified xsi:type="dcterms:W3CDTF">2023-03-16T12:39:26Z</dcterms:modified>
</cp:coreProperties>
</file>